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12"/>
  </p:notesMasterIdLst>
  <p:sldIdLst>
    <p:sldId id="3370" r:id="rId2"/>
    <p:sldId id="3389" r:id="rId3"/>
    <p:sldId id="3390" r:id="rId4"/>
    <p:sldId id="3391" r:id="rId5"/>
    <p:sldId id="3392" r:id="rId6"/>
    <p:sldId id="3393" r:id="rId7"/>
    <p:sldId id="3394" r:id="rId8"/>
    <p:sldId id="3395" r:id="rId9"/>
    <p:sldId id="3396" r:id="rId10"/>
    <p:sldId id="3365" r:id="rId1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F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7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5B0331-22BB-4D38-ABC5-08736C42A83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0D8D8F7-151B-4B2B-AC38-F19462955639}">
      <dgm:prSet/>
      <dgm:spPr/>
      <dgm:t>
        <a:bodyPr/>
        <a:lstStyle/>
        <a:p>
          <a:r>
            <a:rPr lang="en-US" b="0" i="0"/>
            <a:t>1. </a:t>
          </a:r>
          <a:r>
            <a:rPr lang="hi-IN" b="0" i="0"/>
            <a:t>प्रत्यक्ष ऋण</a:t>
          </a:r>
          <a:endParaRPr lang="en-US"/>
        </a:p>
      </dgm:t>
    </dgm:pt>
    <dgm:pt modelId="{820BC5A3-F09E-4922-8F01-B8DF510E3C63}" type="parTrans" cxnId="{299C493C-9615-4280-82C9-17EFA8A092EF}">
      <dgm:prSet/>
      <dgm:spPr/>
      <dgm:t>
        <a:bodyPr/>
        <a:lstStyle/>
        <a:p>
          <a:endParaRPr lang="en-US"/>
        </a:p>
      </dgm:t>
    </dgm:pt>
    <dgm:pt modelId="{17781114-0806-4A11-9D69-B2BE87D66967}" type="sibTrans" cxnId="{299C493C-9615-4280-82C9-17EFA8A092EF}">
      <dgm:prSet/>
      <dgm:spPr/>
      <dgm:t>
        <a:bodyPr/>
        <a:lstStyle/>
        <a:p>
          <a:endParaRPr lang="en-US"/>
        </a:p>
      </dgm:t>
    </dgm:pt>
    <dgm:pt modelId="{DFC23895-93DA-429C-9C14-551DBF7F7538}">
      <dgm:prSet/>
      <dgm:spPr/>
      <dgm:t>
        <a:bodyPr/>
        <a:lstStyle/>
        <a:p>
          <a:r>
            <a:rPr lang="en-US"/>
            <a:t>2. </a:t>
          </a:r>
          <a:r>
            <a:rPr lang="hi-IN"/>
            <a:t>बैंकों, एनबीएफसी और एमएफआई के माध्यम से </a:t>
          </a:r>
          <a:r>
            <a:rPr lang="hi-IN" b="0" i="0"/>
            <a:t>सहायता</a:t>
          </a:r>
          <a:endParaRPr lang="en-US"/>
        </a:p>
      </dgm:t>
    </dgm:pt>
    <dgm:pt modelId="{152A933C-BB3A-4C85-A641-16228C48FC15}" type="parTrans" cxnId="{B2E6A21D-CC74-49F1-9075-CA5519A217F7}">
      <dgm:prSet/>
      <dgm:spPr/>
      <dgm:t>
        <a:bodyPr/>
        <a:lstStyle/>
        <a:p>
          <a:endParaRPr lang="en-US"/>
        </a:p>
      </dgm:t>
    </dgm:pt>
    <dgm:pt modelId="{BA72BAB2-A603-4008-AFC0-3FC07512FF72}" type="sibTrans" cxnId="{B2E6A21D-CC74-49F1-9075-CA5519A217F7}">
      <dgm:prSet/>
      <dgm:spPr/>
      <dgm:t>
        <a:bodyPr/>
        <a:lstStyle/>
        <a:p>
          <a:endParaRPr lang="en-US"/>
        </a:p>
      </dgm:t>
    </dgm:pt>
    <dgm:pt modelId="{166A42A8-E949-40CB-8DFA-A50DD3640061}">
      <dgm:prSet/>
      <dgm:spPr/>
      <dgm:t>
        <a:bodyPr/>
        <a:lstStyle/>
        <a:p>
          <a:r>
            <a:rPr lang="en-US"/>
            <a:t>3</a:t>
          </a:r>
          <a:r>
            <a:rPr lang="hi-IN" b="0" i="0"/>
            <a:t> सिडबी ने सॉफ्ट और हार्ड इन्फ्रास्ट्रक्चर में विकास के लिए क्लस्टर डेवलपमेंट वर्टिकल की स्थापना की है</a:t>
          </a:r>
          <a:endParaRPr lang="en-US"/>
        </a:p>
      </dgm:t>
    </dgm:pt>
    <dgm:pt modelId="{C518CA9E-1E55-478C-B258-177E4CA93A91}" type="parTrans" cxnId="{87AC21BE-3D4F-4951-9B3F-F63532EB9FBC}">
      <dgm:prSet/>
      <dgm:spPr/>
      <dgm:t>
        <a:bodyPr/>
        <a:lstStyle/>
        <a:p>
          <a:endParaRPr lang="en-US"/>
        </a:p>
      </dgm:t>
    </dgm:pt>
    <dgm:pt modelId="{3A9E14FC-DE9B-4AD2-9DE0-5C5BC59A761D}" type="sibTrans" cxnId="{87AC21BE-3D4F-4951-9B3F-F63532EB9FBC}">
      <dgm:prSet/>
      <dgm:spPr/>
      <dgm:t>
        <a:bodyPr/>
        <a:lstStyle/>
        <a:p>
          <a:endParaRPr lang="en-US"/>
        </a:p>
      </dgm:t>
    </dgm:pt>
    <dgm:pt modelId="{860AB80E-896E-40E9-B14B-477748B7A584}">
      <dgm:prSet/>
      <dgm:spPr/>
      <dgm:t>
        <a:bodyPr/>
        <a:lstStyle/>
        <a:p>
          <a:r>
            <a:rPr lang="en-US" b="0" i="0"/>
            <a:t>4.</a:t>
          </a:r>
          <a:r>
            <a:rPr lang="hi-IN" b="0" i="0"/>
            <a:t> सरकारी कार्यक्रमों का कार्यान्वयन</a:t>
          </a:r>
          <a:endParaRPr lang="en-US"/>
        </a:p>
      </dgm:t>
    </dgm:pt>
    <dgm:pt modelId="{D35A5CA0-01FF-4295-BE80-8E308E0DA4F0}" type="parTrans" cxnId="{E45B27E2-F010-4A04-A7A7-452034668F98}">
      <dgm:prSet/>
      <dgm:spPr/>
      <dgm:t>
        <a:bodyPr/>
        <a:lstStyle/>
        <a:p>
          <a:endParaRPr lang="en-US"/>
        </a:p>
      </dgm:t>
    </dgm:pt>
    <dgm:pt modelId="{657C9F5B-1687-4E80-8D02-4AE8E96296BF}" type="sibTrans" cxnId="{E45B27E2-F010-4A04-A7A7-452034668F98}">
      <dgm:prSet/>
      <dgm:spPr/>
      <dgm:t>
        <a:bodyPr/>
        <a:lstStyle/>
        <a:p>
          <a:endParaRPr lang="en-US"/>
        </a:p>
      </dgm:t>
    </dgm:pt>
    <dgm:pt modelId="{8F7FD613-9CF1-45D4-93A7-6CFE3AFDEDBA}" type="pres">
      <dgm:prSet presAssocID="{DB5B0331-22BB-4D38-ABC5-08736C42A839}" presName="linear" presStyleCnt="0">
        <dgm:presLayoutVars>
          <dgm:animLvl val="lvl"/>
          <dgm:resizeHandles val="exact"/>
        </dgm:presLayoutVars>
      </dgm:prSet>
      <dgm:spPr/>
    </dgm:pt>
    <dgm:pt modelId="{3C93FF93-D504-4CFB-B7C1-D464A1A5E907}" type="pres">
      <dgm:prSet presAssocID="{00D8D8F7-151B-4B2B-AC38-F19462955639}" presName="parentText" presStyleLbl="node1" presStyleIdx="0" presStyleCnt="4">
        <dgm:presLayoutVars>
          <dgm:chMax val="0"/>
          <dgm:bulletEnabled val="1"/>
        </dgm:presLayoutVars>
      </dgm:prSet>
      <dgm:spPr/>
    </dgm:pt>
    <dgm:pt modelId="{8AE96FB2-6505-4829-8C6E-B4D0596043E7}" type="pres">
      <dgm:prSet presAssocID="{17781114-0806-4A11-9D69-B2BE87D66967}" presName="spacer" presStyleCnt="0"/>
      <dgm:spPr/>
    </dgm:pt>
    <dgm:pt modelId="{BC1C2641-32A8-4E82-B985-E0A488AA4C9D}" type="pres">
      <dgm:prSet presAssocID="{DFC23895-93DA-429C-9C14-551DBF7F7538}" presName="parentText" presStyleLbl="node1" presStyleIdx="1" presStyleCnt="4">
        <dgm:presLayoutVars>
          <dgm:chMax val="0"/>
          <dgm:bulletEnabled val="1"/>
        </dgm:presLayoutVars>
      </dgm:prSet>
      <dgm:spPr/>
    </dgm:pt>
    <dgm:pt modelId="{E47C6891-0F6E-4DC0-942A-165C23EE2C2F}" type="pres">
      <dgm:prSet presAssocID="{BA72BAB2-A603-4008-AFC0-3FC07512FF72}" presName="spacer" presStyleCnt="0"/>
      <dgm:spPr/>
    </dgm:pt>
    <dgm:pt modelId="{DFA3B67F-2C53-409B-AD7D-4E979DED7CC2}" type="pres">
      <dgm:prSet presAssocID="{166A42A8-E949-40CB-8DFA-A50DD3640061}" presName="parentText" presStyleLbl="node1" presStyleIdx="2" presStyleCnt="4">
        <dgm:presLayoutVars>
          <dgm:chMax val="0"/>
          <dgm:bulletEnabled val="1"/>
        </dgm:presLayoutVars>
      </dgm:prSet>
      <dgm:spPr/>
    </dgm:pt>
    <dgm:pt modelId="{8FCF0E01-05C1-464F-936D-CC582F09CF74}" type="pres">
      <dgm:prSet presAssocID="{3A9E14FC-DE9B-4AD2-9DE0-5C5BC59A761D}" presName="spacer" presStyleCnt="0"/>
      <dgm:spPr/>
    </dgm:pt>
    <dgm:pt modelId="{474F5920-A105-4415-A77D-B92890789498}" type="pres">
      <dgm:prSet presAssocID="{860AB80E-896E-40E9-B14B-477748B7A584}" presName="parentText" presStyleLbl="node1" presStyleIdx="3" presStyleCnt="4">
        <dgm:presLayoutVars>
          <dgm:chMax val="0"/>
          <dgm:bulletEnabled val="1"/>
        </dgm:presLayoutVars>
      </dgm:prSet>
      <dgm:spPr/>
    </dgm:pt>
  </dgm:ptLst>
  <dgm:cxnLst>
    <dgm:cxn modelId="{B2E6A21D-CC74-49F1-9075-CA5519A217F7}" srcId="{DB5B0331-22BB-4D38-ABC5-08736C42A839}" destId="{DFC23895-93DA-429C-9C14-551DBF7F7538}" srcOrd="1" destOrd="0" parTransId="{152A933C-BB3A-4C85-A641-16228C48FC15}" sibTransId="{BA72BAB2-A603-4008-AFC0-3FC07512FF72}"/>
    <dgm:cxn modelId="{512BE439-2FCC-439B-B684-771DECE02AB7}" type="presOf" srcId="{00D8D8F7-151B-4B2B-AC38-F19462955639}" destId="{3C93FF93-D504-4CFB-B7C1-D464A1A5E907}" srcOrd="0" destOrd="0" presId="urn:microsoft.com/office/officeart/2005/8/layout/vList2"/>
    <dgm:cxn modelId="{299C493C-9615-4280-82C9-17EFA8A092EF}" srcId="{DB5B0331-22BB-4D38-ABC5-08736C42A839}" destId="{00D8D8F7-151B-4B2B-AC38-F19462955639}" srcOrd="0" destOrd="0" parTransId="{820BC5A3-F09E-4922-8F01-B8DF510E3C63}" sibTransId="{17781114-0806-4A11-9D69-B2BE87D66967}"/>
    <dgm:cxn modelId="{FA938B44-D597-4354-A26D-FF938EF6F0D8}" type="presOf" srcId="{166A42A8-E949-40CB-8DFA-A50DD3640061}" destId="{DFA3B67F-2C53-409B-AD7D-4E979DED7CC2}" srcOrd="0" destOrd="0" presId="urn:microsoft.com/office/officeart/2005/8/layout/vList2"/>
    <dgm:cxn modelId="{15167F47-3DB9-4CFE-AF90-AA136AF2AAF5}" type="presOf" srcId="{DFC23895-93DA-429C-9C14-551DBF7F7538}" destId="{BC1C2641-32A8-4E82-B985-E0A488AA4C9D}" srcOrd="0" destOrd="0" presId="urn:microsoft.com/office/officeart/2005/8/layout/vList2"/>
    <dgm:cxn modelId="{2D22EAA0-4C36-42F2-9757-CC9295C156BA}" type="presOf" srcId="{DB5B0331-22BB-4D38-ABC5-08736C42A839}" destId="{8F7FD613-9CF1-45D4-93A7-6CFE3AFDEDBA}" srcOrd="0" destOrd="0" presId="urn:microsoft.com/office/officeart/2005/8/layout/vList2"/>
    <dgm:cxn modelId="{87AC21BE-3D4F-4951-9B3F-F63532EB9FBC}" srcId="{DB5B0331-22BB-4D38-ABC5-08736C42A839}" destId="{166A42A8-E949-40CB-8DFA-A50DD3640061}" srcOrd="2" destOrd="0" parTransId="{C518CA9E-1E55-478C-B258-177E4CA93A91}" sibTransId="{3A9E14FC-DE9B-4AD2-9DE0-5C5BC59A761D}"/>
    <dgm:cxn modelId="{9F009FD2-DA7D-4A05-B859-518A1011388F}" type="presOf" srcId="{860AB80E-896E-40E9-B14B-477748B7A584}" destId="{474F5920-A105-4415-A77D-B92890789498}" srcOrd="0" destOrd="0" presId="urn:microsoft.com/office/officeart/2005/8/layout/vList2"/>
    <dgm:cxn modelId="{E45B27E2-F010-4A04-A7A7-452034668F98}" srcId="{DB5B0331-22BB-4D38-ABC5-08736C42A839}" destId="{860AB80E-896E-40E9-B14B-477748B7A584}" srcOrd="3" destOrd="0" parTransId="{D35A5CA0-01FF-4295-BE80-8E308E0DA4F0}" sibTransId="{657C9F5B-1687-4E80-8D02-4AE8E96296BF}"/>
    <dgm:cxn modelId="{7445CCBF-06D0-4A12-941E-F4EC42D33E93}" type="presParOf" srcId="{8F7FD613-9CF1-45D4-93A7-6CFE3AFDEDBA}" destId="{3C93FF93-D504-4CFB-B7C1-D464A1A5E907}" srcOrd="0" destOrd="0" presId="urn:microsoft.com/office/officeart/2005/8/layout/vList2"/>
    <dgm:cxn modelId="{223CC299-6670-4159-8114-1EBDC671AEB6}" type="presParOf" srcId="{8F7FD613-9CF1-45D4-93A7-6CFE3AFDEDBA}" destId="{8AE96FB2-6505-4829-8C6E-B4D0596043E7}" srcOrd="1" destOrd="0" presId="urn:microsoft.com/office/officeart/2005/8/layout/vList2"/>
    <dgm:cxn modelId="{E190121D-2418-4D9C-A6B3-EEBC92962EA8}" type="presParOf" srcId="{8F7FD613-9CF1-45D4-93A7-6CFE3AFDEDBA}" destId="{BC1C2641-32A8-4E82-B985-E0A488AA4C9D}" srcOrd="2" destOrd="0" presId="urn:microsoft.com/office/officeart/2005/8/layout/vList2"/>
    <dgm:cxn modelId="{8839E36E-346D-4F03-B1D7-1A75F7988822}" type="presParOf" srcId="{8F7FD613-9CF1-45D4-93A7-6CFE3AFDEDBA}" destId="{E47C6891-0F6E-4DC0-942A-165C23EE2C2F}" srcOrd="3" destOrd="0" presId="urn:microsoft.com/office/officeart/2005/8/layout/vList2"/>
    <dgm:cxn modelId="{D6C288A6-105A-4D71-838A-A4358C60E858}" type="presParOf" srcId="{8F7FD613-9CF1-45D4-93A7-6CFE3AFDEDBA}" destId="{DFA3B67F-2C53-409B-AD7D-4E979DED7CC2}" srcOrd="4" destOrd="0" presId="urn:microsoft.com/office/officeart/2005/8/layout/vList2"/>
    <dgm:cxn modelId="{F44EEFAB-37DC-4C34-9B53-F6621E88774A}" type="presParOf" srcId="{8F7FD613-9CF1-45D4-93A7-6CFE3AFDEDBA}" destId="{8FCF0E01-05C1-464F-936D-CC582F09CF74}" srcOrd="5" destOrd="0" presId="urn:microsoft.com/office/officeart/2005/8/layout/vList2"/>
    <dgm:cxn modelId="{7331AF2E-155B-4CB9-994A-D4219765841B}" type="presParOf" srcId="{8F7FD613-9CF1-45D4-93A7-6CFE3AFDEDBA}" destId="{474F5920-A105-4415-A77D-B928907894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4DC576-8FAB-4D7C-B67E-D0D1C2F7A35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57508EC-023C-4755-A0A1-816D3F476D81}">
      <dgm:prSet/>
      <dgm:spPr/>
      <dgm:t>
        <a:bodyPr/>
        <a:lstStyle/>
        <a:p>
          <a:r>
            <a:rPr lang="hi-IN"/>
            <a:t>सहायता की मात्रा - रु. 7.5 करोड़. तक </a:t>
          </a:r>
          <a:endParaRPr lang="en-US"/>
        </a:p>
      </dgm:t>
    </dgm:pt>
    <dgm:pt modelId="{7C4D290A-FB7D-44AC-B731-E3326079430B}" type="parTrans" cxnId="{0AD43B94-7196-42C8-8F3C-0C153C39CA9F}">
      <dgm:prSet/>
      <dgm:spPr/>
      <dgm:t>
        <a:bodyPr/>
        <a:lstStyle/>
        <a:p>
          <a:endParaRPr lang="en-US"/>
        </a:p>
      </dgm:t>
    </dgm:pt>
    <dgm:pt modelId="{6EB44048-AF35-4AC1-9264-4DE23AFA5E07}" type="sibTrans" cxnId="{0AD43B94-7196-42C8-8F3C-0C153C39CA9F}">
      <dgm:prSet/>
      <dgm:spPr/>
      <dgm:t>
        <a:bodyPr/>
        <a:lstStyle/>
        <a:p>
          <a:endParaRPr lang="en-US"/>
        </a:p>
      </dgm:t>
    </dgm:pt>
    <dgm:pt modelId="{23125349-D482-403C-AB47-B06274E84375}">
      <dgm:prSet/>
      <dgm:spPr/>
      <dgm:t>
        <a:bodyPr/>
        <a:lstStyle/>
        <a:p>
          <a:r>
            <a:rPr lang="en-IN"/>
            <a:t>प्रमोटर का योगदान –</a:t>
          </a:r>
          <a:endParaRPr lang="en-US"/>
        </a:p>
      </dgm:t>
    </dgm:pt>
    <dgm:pt modelId="{F26F4AB6-4AC9-40CE-97B3-98E7D242E47E}" type="parTrans" cxnId="{9091F96F-F4E2-44C5-A375-E019600BA011}">
      <dgm:prSet/>
      <dgm:spPr/>
      <dgm:t>
        <a:bodyPr/>
        <a:lstStyle/>
        <a:p>
          <a:endParaRPr lang="en-US"/>
        </a:p>
      </dgm:t>
    </dgm:pt>
    <dgm:pt modelId="{589F59AC-1835-483C-B469-2F787434B46F}" type="sibTrans" cxnId="{9091F96F-F4E2-44C5-A375-E019600BA011}">
      <dgm:prSet/>
      <dgm:spPr/>
      <dgm:t>
        <a:bodyPr/>
        <a:lstStyle/>
        <a:p>
          <a:endParaRPr lang="en-US"/>
        </a:p>
      </dgm:t>
    </dgm:pt>
    <dgm:pt modelId="{730626BF-FEA4-4132-B307-F73F693C8B69}">
      <dgm:prSet/>
      <dgm:spPr/>
      <dgm:t>
        <a:bodyPr/>
        <a:lstStyle/>
        <a:p>
          <a:r>
            <a:rPr lang="en-IN"/>
            <a:t>सरल वितरण: नकद संपार्श्विक के साथ 100% वित्तपोषण (3 साल के लाभदायक ट्रैक रिकॉर्ड वाली इकाइयाँ)</a:t>
          </a:r>
          <a:endParaRPr lang="en-US"/>
        </a:p>
      </dgm:t>
    </dgm:pt>
    <dgm:pt modelId="{C02195DF-7622-4E10-9841-176305256CBC}" type="parTrans" cxnId="{F710BAE0-E394-4AF7-BBA8-E61040A9C182}">
      <dgm:prSet/>
      <dgm:spPr/>
      <dgm:t>
        <a:bodyPr/>
        <a:lstStyle/>
        <a:p>
          <a:endParaRPr lang="en-US"/>
        </a:p>
      </dgm:t>
    </dgm:pt>
    <dgm:pt modelId="{DEE3AE94-7946-4141-9D50-E1958678583C}" type="sibTrans" cxnId="{F710BAE0-E394-4AF7-BBA8-E61040A9C182}">
      <dgm:prSet/>
      <dgm:spPr/>
      <dgm:t>
        <a:bodyPr/>
        <a:lstStyle/>
        <a:p>
          <a:endParaRPr lang="en-US"/>
        </a:p>
      </dgm:t>
    </dgm:pt>
    <dgm:pt modelId="{88FC1B78-1BE1-41B9-AC78-936518C3DB9E}">
      <dgm:prSet/>
      <dgm:spPr/>
      <dgm:t>
        <a:bodyPr/>
        <a:lstStyle/>
        <a:p>
          <a:r>
            <a:rPr lang="en-IN"/>
            <a:t>(ii) 3 वर्ष से कम समय से अस्तित्व में और कम से कम एक पूर्ण वर्ष संचालन वाली इकाइयों के लिए विस्तृत मूल्यांकन, प्रमोटर योगदान-न्यूनतम। परियोजना लागत का 10%. (विस्तृत ऊर्जा ऑडिट (डीईए) रिपोर्ट आवश्यक)</a:t>
          </a:r>
          <a:endParaRPr lang="en-US"/>
        </a:p>
      </dgm:t>
    </dgm:pt>
    <dgm:pt modelId="{E56DD593-566F-43D5-A87E-7AD8FE0E73B8}" type="parTrans" cxnId="{15397752-484C-4598-A942-910802B0CB0A}">
      <dgm:prSet/>
      <dgm:spPr/>
      <dgm:t>
        <a:bodyPr/>
        <a:lstStyle/>
        <a:p>
          <a:endParaRPr lang="en-US"/>
        </a:p>
      </dgm:t>
    </dgm:pt>
    <dgm:pt modelId="{0B0FE547-5049-4D43-9FB4-EBAF6F6CBD57}" type="sibTrans" cxnId="{15397752-484C-4598-A942-910802B0CB0A}">
      <dgm:prSet/>
      <dgm:spPr/>
      <dgm:t>
        <a:bodyPr/>
        <a:lstStyle/>
        <a:p>
          <a:endParaRPr lang="en-US"/>
        </a:p>
      </dgm:t>
    </dgm:pt>
    <dgm:pt modelId="{2CE00293-E861-4C18-8972-598958C4F692}">
      <dgm:prSet/>
      <dgm:spPr/>
      <dgm:t>
        <a:bodyPr/>
        <a:lstStyle/>
        <a:p>
          <a:r>
            <a:rPr lang="en-IN"/>
            <a:t>(iii) उद्देश्य - उपकरण/मशीनरी की खरीद, छोटे सिविल कार्य, कमीशनिंग, आदि।</a:t>
          </a:r>
          <a:endParaRPr lang="en-US"/>
        </a:p>
      </dgm:t>
    </dgm:pt>
    <dgm:pt modelId="{DC4A03F7-3AD8-4760-95CC-CAC4F21BB324}" type="parTrans" cxnId="{A67DA4AA-B61D-4C80-89C1-E7FE86B8A466}">
      <dgm:prSet/>
      <dgm:spPr/>
      <dgm:t>
        <a:bodyPr/>
        <a:lstStyle/>
        <a:p>
          <a:endParaRPr lang="en-US"/>
        </a:p>
      </dgm:t>
    </dgm:pt>
    <dgm:pt modelId="{A5B51646-492E-41BF-90E3-CC2FCCA54CC9}" type="sibTrans" cxnId="{A67DA4AA-B61D-4C80-89C1-E7FE86B8A466}">
      <dgm:prSet/>
      <dgm:spPr/>
      <dgm:t>
        <a:bodyPr/>
        <a:lstStyle/>
        <a:p>
          <a:endParaRPr lang="en-US"/>
        </a:p>
      </dgm:t>
    </dgm:pt>
    <dgm:pt modelId="{C9BBA842-AE00-4E4B-BF09-1E5DF87D567C}" type="pres">
      <dgm:prSet presAssocID="{394DC576-8FAB-4D7C-B67E-D0D1C2F7A351}" presName="outerComposite" presStyleCnt="0">
        <dgm:presLayoutVars>
          <dgm:chMax val="5"/>
          <dgm:dir/>
          <dgm:resizeHandles val="exact"/>
        </dgm:presLayoutVars>
      </dgm:prSet>
      <dgm:spPr/>
    </dgm:pt>
    <dgm:pt modelId="{B019285D-E125-448F-9F69-AC66B4B70342}" type="pres">
      <dgm:prSet presAssocID="{394DC576-8FAB-4D7C-B67E-D0D1C2F7A351}" presName="dummyMaxCanvas" presStyleCnt="0">
        <dgm:presLayoutVars/>
      </dgm:prSet>
      <dgm:spPr/>
    </dgm:pt>
    <dgm:pt modelId="{90567B58-E50E-4759-83D0-CD04A25F82AC}" type="pres">
      <dgm:prSet presAssocID="{394DC576-8FAB-4D7C-B67E-D0D1C2F7A351}" presName="FourNodes_1" presStyleLbl="node1" presStyleIdx="0" presStyleCnt="4">
        <dgm:presLayoutVars>
          <dgm:bulletEnabled val="1"/>
        </dgm:presLayoutVars>
      </dgm:prSet>
      <dgm:spPr/>
    </dgm:pt>
    <dgm:pt modelId="{0829190F-FD12-4C14-A554-8A1F09F5B639}" type="pres">
      <dgm:prSet presAssocID="{394DC576-8FAB-4D7C-B67E-D0D1C2F7A351}" presName="FourNodes_2" presStyleLbl="node1" presStyleIdx="1" presStyleCnt="4">
        <dgm:presLayoutVars>
          <dgm:bulletEnabled val="1"/>
        </dgm:presLayoutVars>
      </dgm:prSet>
      <dgm:spPr/>
    </dgm:pt>
    <dgm:pt modelId="{69A09461-5B6B-4400-95EE-6E65FD8C78F7}" type="pres">
      <dgm:prSet presAssocID="{394DC576-8FAB-4D7C-B67E-D0D1C2F7A351}" presName="FourNodes_3" presStyleLbl="node1" presStyleIdx="2" presStyleCnt="4">
        <dgm:presLayoutVars>
          <dgm:bulletEnabled val="1"/>
        </dgm:presLayoutVars>
      </dgm:prSet>
      <dgm:spPr/>
    </dgm:pt>
    <dgm:pt modelId="{7E623E27-8401-47B0-8050-7503496E5AE2}" type="pres">
      <dgm:prSet presAssocID="{394DC576-8FAB-4D7C-B67E-D0D1C2F7A351}" presName="FourNodes_4" presStyleLbl="node1" presStyleIdx="3" presStyleCnt="4">
        <dgm:presLayoutVars>
          <dgm:bulletEnabled val="1"/>
        </dgm:presLayoutVars>
      </dgm:prSet>
      <dgm:spPr/>
    </dgm:pt>
    <dgm:pt modelId="{CFE1C800-BDC4-45A1-B45D-817DBEC3E674}" type="pres">
      <dgm:prSet presAssocID="{394DC576-8FAB-4D7C-B67E-D0D1C2F7A351}" presName="FourConn_1-2" presStyleLbl="fgAccFollowNode1" presStyleIdx="0" presStyleCnt="3">
        <dgm:presLayoutVars>
          <dgm:bulletEnabled val="1"/>
        </dgm:presLayoutVars>
      </dgm:prSet>
      <dgm:spPr/>
    </dgm:pt>
    <dgm:pt modelId="{E8610F14-E071-4E1C-A4F4-FCEE58519DAE}" type="pres">
      <dgm:prSet presAssocID="{394DC576-8FAB-4D7C-B67E-D0D1C2F7A351}" presName="FourConn_2-3" presStyleLbl="fgAccFollowNode1" presStyleIdx="1" presStyleCnt="3">
        <dgm:presLayoutVars>
          <dgm:bulletEnabled val="1"/>
        </dgm:presLayoutVars>
      </dgm:prSet>
      <dgm:spPr/>
    </dgm:pt>
    <dgm:pt modelId="{D48AB585-32C2-42FC-9349-C45C6A426C83}" type="pres">
      <dgm:prSet presAssocID="{394DC576-8FAB-4D7C-B67E-D0D1C2F7A351}" presName="FourConn_3-4" presStyleLbl="fgAccFollowNode1" presStyleIdx="2" presStyleCnt="3">
        <dgm:presLayoutVars>
          <dgm:bulletEnabled val="1"/>
        </dgm:presLayoutVars>
      </dgm:prSet>
      <dgm:spPr/>
    </dgm:pt>
    <dgm:pt modelId="{A1041377-FFCF-4B2E-846A-09F844645D0D}" type="pres">
      <dgm:prSet presAssocID="{394DC576-8FAB-4D7C-B67E-D0D1C2F7A351}" presName="FourNodes_1_text" presStyleLbl="node1" presStyleIdx="3" presStyleCnt="4">
        <dgm:presLayoutVars>
          <dgm:bulletEnabled val="1"/>
        </dgm:presLayoutVars>
      </dgm:prSet>
      <dgm:spPr/>
    </dgm:pt>
    <dgm:pt modelId="{C32BCA6D-DDA6-476C-9D18-8B6158EF0D27}" type="pres">
      <dgm:prSet presAssocID="{394DC576-8FAB-4D7C-B67E-D0D1C2F7A351}" presName="FourNodes_2_text" presStyleLbl="node1" presStyleIdx="3" presStyleCnt="4">
        <dgm:presLayoutVars>
          <dgm:bulletEnabled val="1"/>
        </dgm:presLayoutVars>
      </dgm:prSet>
      <dgm:spPr/>
    </dgm:pt>
    <dgm:pt modelId="{24B53CCB-BB63-478E-830D-A30F01E55B21}" type="pres">
      <dgm:prSet presAssocID="{394DC576-8FAB-4D7C-B67E-D0D1C2F7A351}" presName="FourNodes_3_text" presStyleLbl="node1" presStyleIdx="3" presStyleCnt="4">
        <dgm:presLayoutVars>
          <dgm:bulletEnabled val="1"/>
        </dgm:presLayoutVars>
      </dgm:prSet>
      <dgm:spPr/>
    </dgm:pt>
    <dgm:pt modelId="{84335F17-CFBC-4E62-8A38-A03AF45ECA98}" type="pres">
      <dgm:prSet presAssocID="{394DC576-8FAB-4D7C-B67E-D0D1C2F7A351}" presName="FourNodes_4_text" presStyleLbl="node1" presStyleIdx="3" presStyleCnt="4">
        <dgm:presLayoutVars>
          <dgm:bulletEnabled val="1"/>
        </dgm:presLayoutVars>
      </dgm:prSet>
      <dgm:spPr/>
    </dgm:pt>
  </dgm:ptLst>
  <dgm:cxnLst>
    <dgm:cxn modelId="{6E50C71A-6610-40AB-83DE-CD42E375D3FA}" type="presOf" srcId="{2CE00293-E861-4C18-8972-598958C4F692}" destId="{84335F17-CFBC-4E62-8A38-A03AF45ECA98}" srcOrd="1" destOrd="0" presId="urn:microsoft.com/office/officeart/2005/8/layout/vProcess5"/>
    <dgm:cxn modelId="{F202431D-8202-472C-B95B-12603D51C24A}" type="presOf" srcId="{88FC1B78-1BE1-41B9-AC78-936518C3DB9E}" destId="{24B53CCB-BB63-478E-830D-A30F01E55B21}" srcOrd="1" destOrd="0" presId="urn:microsoft.com/office/officeart/2005/8/layout/vProcess5"/>
    <dgm:cxn modelId="{96E35C30-1956-4EB0-87EB-1D07EF311EB9}" type="presOf" srcId="{2CE00293-E861-4C18-8972-598958C4F692}" destId="{7E623E27-8401-47B0-8050-7503496E5AE2}" srcOrd="0" destOrd="0" presId="urn:microsoft.com/office/officeart/2005/8/layout/vProcess5"/>
    <dgm:cxn modelId="{55116533-168A-401B-BB8A-B85D4C4AE89F}" type="presOf" srcId="{88FC1B78-1BE1-41B9-AC78-936518C3DB9E}" destId="{69A09461-5B6B-4400-95EE-6E65FD8C78F7}" srcOrd="0" destOrd="0" presId="urn:microsoft.com/office/officeart/2005/8/layout/vProcess5"/>
    <dgm:cxn modelId="{8E41EF3F-470B-4092-AE68-8FEAF8C92210}" type="presOf" srcId="{6EB44048-AF35-4AC1-9264-4DE23AFA5E07}" destId="{CFE1C800-BDC4-45A1-B45D-817DBEC3E674}" srcOrd="0" destOrd="0" presId="urn:microsoft.com/office/officeart/2005/8/layout/vProcess5"/>
    <dgm:cxn modelId="{95401660-1FF0-484A-AF6B-AE1FF3E40EB5}" type="presOf" srcId="{589F59AC-1835-483C-B469-2F787434B46F}" destId="{E8610F14-E071-4E1C-A4F4-FCEE58519DAE}" srcOrd="0" destOrd="0" presId="urn:microsoft.com/office/officeart/2005/8/layout/vProcess5"/>
    <dgm:cxn modelId="{327DA666-E74A-474B-BCBB-9C37F24E6186}" type="presOf" srcId="{23125349-D482-403C-AB47-B06274E84375}" destId="{0829190F-FD12-4C14-A554-8A1F09F5B639}" srcOrd="0" destOrd="0" presId="urn:microsoft.com/office/officeart/2005/8/layout/vProcess5"/>
    <dgm:cxn modelId="{9091F96F-F4E2-44C5-A375-E019600BA011}" srcId="{394DC576-8FAB-4D7C-B67E-D0D1C2F7A351}" destId="{23125349-D482-403C-AB47-B06274E84375}" srcOrd="1" destOrd="0" parTransId="{F26F4AB6-4AC9-40CE-97B3-98E7D242E47E}" sibTransId="{589F59AC-1835-483C-B469-2F787434B46F}"/>
    <dgm:cxn modelId="{15397752-484C-4598-A942-910802B0CB0A}" srcId="{394DC576-8FAB-4D7C-B67E-D0D1C2F7A351}" destId="{88FC1B78-1BE1-41B9-AC78-936518C3DB9E}" srcOrd="2" destOrd="0" parTransId="{E56DD593-566F-43D5-A87E-7AD8FE0E73B8}" sibTransId="{0B0FE547-5049-4D43-9FB4-EBAF6F6CBD57}"/>
    <dgm:cxn modelId="{0AD43B94-7196-42C8-8F3C-0C153C39CA9F}" srcId="{394DC576-8FAB-4D7C-B67E-D0D1C2F7A351}" destId="{257508EC-023C-4755-A0A1-816D3F476D81}" srcOrd="0" destOrd="0" parTransId="{7C4D290A-FB7D-44AC-B731-E3326079430B}" sibTransId="{6EB44048-AF35-4AC1-9264-4DE23AFA5E07}"/>
    <dgm:cxn modelId="{C5573895-E8E5-463E-8AEC-8396E1B1078A}" type="presOf" srcId="{730626BF-FEA4-4132-B307-F73F693C8B69}" destId="{C32BCA6D-DDA6-476C-9D18-8B6158EF0D27}" srcOrd="1" destOrd="1" presId="urn:microsoft.com/office/officeart/2005/8/layout/vProcess5"/>
    <dgm:cxn modelId="{2B72A59F-3BB0-4F0B-BF43-38A6190F623B}" type="presOf" srcId="{23125349-D482-403C-AB47-B06274E84375}" destId="{C32BCA6D-DDA6-476C-9D18-8B6158EF0D27}" srcOrd="1" destOrd="0" presId="urn:microsoft.com/office/officeart/2005/8/layout/vProcess5"/>
    <dgm:cxn modelId="{A67DA4AA-B61D-4C80-89C1-E7FE86B8A466}" srcId="{394DC576-8FAB-4D7C-B67E-D0D1C2F7A351}" destId="{2CE00293-E861-4C18-8972-598958C4F692}" srcOrd="3" destOrd="0" parTransId="{DC4A03F7-3AD8-4760-95CC-CAC4F21BB324}" sibTransId="{A5B51646-492E-41BF-90E3-CC2FCCA54CC9}"/>
    <dgm:cxn modelId="{B671ADAC-31D1-416D-8ED2-34EC0C3DEBE3}" type="presOf" srcId="{0B0FE547-5049-4D43-9FB4-EBAF6F6CBD57}" destId="{D48AB585-32C2-42FC-9349-C45C6A426C83}" srcOrd="0" destOrd="0" presId="urn:microsoft.com/office/officeart/2005/8/layout/vProcess5"/>
    <dgm:cxn modelId="{DD838FB1-7325-403B-9BEC-B3793600E9FD}" type="presOf" srcId="{394DC576-8FAB-4D7C-B67E-D0D1C2F7A351}" destId="{C9BBA842-AE00-4E4B-BF09-1E5DF87D567C}" srcOrd="0" destOrd="0" presId="urn:microsoft.com/office/officeart/2005/8/layout/vProcess5"/>
    <dgm:cxn modelId="{56CF3FC8-B1CC-4F06-9AB8-E6B1865EF077}" type="presOf" srcId="{257508EC-023C-4755-A0A1-816D3F476D81}" destId="{90567B58-E50E-4759-83D0-CD04A25F82AC}" srcOrd="0" destOrd="0" presId="urn:microsoft.com/office/officeart/2005/8/layout/vProcess5"/>
    <dgm:cxn modelId="{F710BAE0-E394-4AF7-BBA8-E61040A9C182}" srcId="{23125349-D482-403C-AB47-B06274E84375}" destId="{730626BF-FEA4-4132-B307-F73F693C8B69}" srcOrd="0" destOrd="0" parTransId="{C02195DF-7622-4E10-9841-176305256CBC}" sibTransId="{DEE3AE94-7946-4141-9D50-E1958678583C}"/>
    <dgm:cxn modelId="{712222ED-A7EF-4626-A51C-6F83CAFF1AB0}" type="presOf" srcId="{730626BF-FEA4-4132-B307-F73F693C8B69}" destId="{0829190F-FD12-4C14-A554-8A1F09F5B639}" srcOrd="0" destOrd="1" presId="urn:microsoft.com/office/officeart/2005/8/layout/vProcess5"/>
    <dgm:cxn modelId="{939F9CF9-1AA9-49E9-BBEE-85D68F860CC9}" type="presOf" srcId="{257508EC-023C-4755-A0A1-816D3F476D81}" destId="{A1041377-FFCF-4B2E-846A-09F844645D0D}" srcOrd="1" destOrd="0" presId="urn:microsoft.com/office/officeart/2005/8/layout/vProcess5"/>
    <dgm:cxn modelId="{8CC1C63C-711A-4272-BA5A-8EB57D48A598}" type="presParOf" srcId="{C9BBA842-AE00-4E4B-BF09-1E5DF87D567C}" destId="{B019285D-E125-448F-9F69-AC66B4B70342}" srcOrd="0" destOrd="0" presId="urn:microsoft.com/office/officeart/2005/8/layout/vProcess5"/>
    <dgm:cxn modelId="{67B5A42E-0A4A-4007-A5DA-489E1B8454E8}" type="presParOf" srcId="{C9BBA842-AE00-4E4B-BF09-1E5DF87D567C}" destId="{90567B58-E50E-4759-83D0-CD04A25F82AC}" srcOrd="1" destOrd="0" presId="urn:microsoft.com/office/officeart/2005/8/layout/vProcess5"/>
    <dgm:cxn modelId="{6B87BB08-5CE3-439D-B7FD-0D6A868139FB}" type="presParOf" srcId="{C9BBA842-AE00-4E4B-BF09-1E5DF87D567C}" destId="{0829190F-FD12-4C14-A554-8A1F09F5B639}" srcOrd="2" destOrd="0" presId="urn:microsoft.com/office/officeart/2005/8/layout/vProcess5"/>
    <dgm:cxn modelId="{FBEA0117-86EF-4061-B14E-FE0BBE3A359A}" type="presParOf" srcId="{C9BBA842-AE00-4E4B-BF09-1E5DF87D567C}" destId="{69A09461-5B6B-4400-95EE-6E65FD8C78F7}" srcOrd="3" destOrd="0" presId="urn:microsoft.com/office/officeart/2005/8/layout/vProcess5"/>
    <dgm:cxn modelId="{FC9544A7-ABD9-4D2B-8544-ADE359B27F0C}" type="presParOf" srcId="{C9BBA842-AE00-4E4B-BF09-1E5DF87D567C}" destId="{7E623E27-8401-47B0-8050-7503496E5AE2}" srcOrd="4" destOrd="0" presId="urn:microsoft.com/office/officeart/2005/8/layout/vProcess5"/>
    <dgm:cxn modelId="{E9D9F1C5-CF9D-4BD2-9539-1A63EA862121}" type="presParOf" srcId="{C9BBA842-AE00-4E4B-BF09-1E5DF87D567C}" destId="{CFE1C800-BDC4-45A1-B45D-817DBEC3E674}" srcOrd="5" destOrd="0" presId="urn:microsoft.com/office/officeart/2005/8/layout/vProcess5"/>
    <dgm:cxn modelId="{68215A6D-6884-41CB-BDDC-1B5439B08F27}" type="presParOf" srcId="{C9BBA842-AE00-4E4B-BF09-1E5DF87D567C}" destId="{E8610F14-E071-4E1C-A4F4-FCEE58519DAE}" srcOrd="6" destOrd="0" presId="urn:microsoft.com/office/officeart/2005/8/layout/vProcess5"/>
    <dgm:cxn modelId="{F91ED57F-0528-4A67-8460-18CF54B59164}" type="presParOf" srcId="{C9BBA842-AE00-4E4B-BF09-1E5DF87D567C}" destId="{D48AB585-32C2-42FC-9349-C45C6A426C83}" srcOrd="7" destOrd="0" presId="urn:microsoft.com/office/officeart/2005/8/layout/vProcess5"/>
    <dgm:cxn modelId="{A90CB6B8-254C-476B-A368-2B14A1172D3D}" type="presParOf" srcId="{C9BBA842-AE00-4E4B-BF09-1E5DF87D567C}" destId="{A1041377-FFCF-4B2E-846A-09F844645D0D}" srcOrd="8" destOrd="0" presId="urn:microsoft.com/office/officeart/2005/8/layout/vProcess5"/>
    <dgm:cxn modelId="{D26F9971-6B4C-4496-AD0F-13E6F4E4A5A4}" type="presParOf" srcId="{C9BBA842-AE00-4E4B-BF09-1E5DF87D567C}" destId="{C32BCA6D-DDA6-476C-9D18-8B6158EF0D27}" srcOrd="9" destOrd="0" presId="urn:microsoft.com/office/officeart/2005/8/layout/vProcess5"/>
    <dgm:cxn modelId="{DAC6FD8C-787A-4B53-AE37-7622F3F165FA}" type="presParOf" srcId="{C9BBA842-AE00-4E4B-BF09-1E5DF87D567C}" destId="{24B53CCB-BB63-478E-830D-A30F01E55B21}" srcOrd="10" destOrd="0" presId="urn:microsoft.com/office/officeart/2005/8/layout/vProcess5"/>
    <dgm:cxn modelId="{C3650E61-3D68-4C93-87E1-4656B85C6A01}" type="presParOf" srcId="{C9BBA842-AE00-4E4B-BF09-1E5DF87D567C}" destId="{84335F17-CFBC-4E62-8A38-A03AF45ECA9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3FF93-D504-4CFB-B7C1-D464A1A5E907}">
      <dsp:nvSpPr>
        <dsp:cNvPr id="0" name=""/>
        <dsp:cNvSpPr/>
      </dsp:nvSpPr>
      <dsp:spPr>
        <a:xfrm>
          <a:off x="0" y="104439"/>
          <a:ext cx="7560879" cy="8365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1. </a:t>
          </a:r>
          <a:r>
            <a:rPr lang="hi-IN" sz="1600" b="0" i="0" kern="1200"/>
            <a:t>प्रत्यक्ष ऋण</a:t>
          </a:r>
          <a:endParaRPr lang="en-US" sz="1600" kern="1200"/>
        </a:p>
      </dsp:txBody>
      <dsp:txXfrm>
        <a:off x="40837" y="145276"/>
        <a:ext cx="7479205" cy="754875"/>
      </dsp:txXfrm>
    </dsp:sp>
    <dsp:sp modelId="{BC1C2641-32A8-4E82-B985-E0A488AA4C9D}">
      <dsp:nvSpPr>
        <dsp:cNvPr id="0" name=""/>
        <dsp:cNvSpPr/>
      </dsp:nvSpPr>
      <dsp:spPr>
        <a:xfrm>
          <a:off x="0" y="987069"/>
          <a:ext cx="7560879" cy="8365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2. </a:t>
          </a:r>
          <a:r>
            <a:rPr lang="hi-IN" sz="1600" kern="1200"/>
            <a:t>बैंकों, एनबीएफसी और एमएफआई के माध्यम से </a:t>
          </a:r>
          <a:r>
            <a:rPr lang="hi-IN" sz="1600" b="0" i="0" kern="1200"/>
            <a:t>सहायता</a:t>
          </a:r>
          <a:endParaRPr lang="en-US" sz="1600" kern="1200"/>
        </a:p>
      </dsp:txBody>
      <dsp:txXfrm>
        <a:off x="40837" y="1027906"/>
        <a:ext cx="7479205" cy="754875"/>
      </dsp:txXfrm>
    </dsp:sp>
    <dsp:sp modelId="{DFA3B67F-2C53-409B-AD7D-4E979DED7CC2}">
      <dsp:nvSpPr>
        <dsp:cNvPr id="0" name=""/>
        <dsp:cNvSpPr/>
      </dsp:nvSpPr>
      <dsp:spPr>
        <a:xfrm>
          <a:off x="0" y="1869699"/>
          <a:ext cx="7560879" cy="8365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3</a:t>
          </a:r>
          <a:r>
            <a:rPr lang="hi-IN" sz="1600" b="0" i="0" kern="1200"/>
            <a:t> सिडबी ने सॉफ्ट और हार्ड इन्फ्रास्ट्रक्चर में विकास के लिए क्लस्टर डेवलपमेंट वर्टिकल की स्थापना की है</a:t>
          </a:r>
          <a:endParaRPr lang="en-US" sz="1600" kern="1200"/>
        </a:p>
      </dsp:txBody>
      <dsp:txXfrm>
        <a:off x="40837" y="1910536"/>
        <a:ext cx="7479205" cy="754875"/>
      </dsp:txXfrm>
    </dsp:sp>
    <dsp:sp modelId="{474F5920-A105-4415-A77D-B92890789498}">
      <dsp:nvSpPr>
        <dsp:cNvPr id="0" name=""/>
        <dsp:cNvSpPr/>
      </dsp:nvSpPr>
      <dsp:spPr>
        <a:xfrm>
          <a:off x="0" y="2752329"/>
          <a:ext cx="7560879" cy="8365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4.</a:t>
          </a:r>
          <a:r>
            <a:rPr lang="hi-IN" sz="1600" b="0" i="0" kern="1200"/>
            <a:t> सरकारी कार्यक्रमों का कार्यान्वयन</a:t>
          </a:r>
          <a:endParaRPr lang="en-US" sz="1600" kern="1200"/>
        </a:p>
      </dsp:txBody>
      <dsp:txXfrm>
        <a:off x="40837" y="2793166"/>
        <a:ext cx="7479205" cy="754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67B58-E50E-4759-83D0-CD04A25F82AC}">
      <dsp:nvSpPr>
        <dsp:cNvPr id="0" name=""/>
        <dsp:cNvSpPr/>
      </dsp:nvSpPr>
      <dsp:spPr>
        <a:xfrm>
          <a:off x="0" y="0"/>
          <a:ext cx="8990380" cy="6981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i-IN" sz="1300" kern="1200"/>
            <a:t>सहायता की मात्रा - रु. 7.5 करोड़. तक </a:t>
          </a:r>
          <a:endParaRPr lang="en-US" sz="1300" kern="1200"/>
        </a:p>
      </dsp:txBody>
      <dsp:txXfrm>
        <a:off x="20447" y="20447"/>
        <a:ext cx="8178056" cy="657233"/>
      </dsp:txXfrm>
    </dsp:sp>
    <dsp:sp modelId="{0829190F-FD12-4C14-A554-8A1F09F5B639}">
      <dsp:nvSpPr>
        <dsp:cNvPr id="0" name=""/>
        <dsp:cNvSpPr/>
      </dsp:nvSpPr>
      <dsp:spPr>
        <a:xfrm>
          <a:off x="752944" y="825059"/>
          <a:ext cx="8990380" cy="6981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IN" sz="1300" kern="1200"/>
            <a:t>प्रमोटर का योगदान –</a:t>
          </a:r>
          <a:endParaRPr lang="en-US" sz="1300" kern="1200"/>
        </a:p>
        <a:p>
          <a:pPr marL="57150" lvl="1" indent="-57150" algn="l" defTabSz="444500">
            <a:lnSpc>
              <a:spcPct val="90000"/>
            </a:lnSpc>
            <a:spcBef>
              <a:spcPct val="0"/>
            </a:spcBef>
            <a:spcAft>
              <a:spcPct val="15000"/>
            </a:spcAft>
            <a:buChar char="•"/>
          </a:pPr>
          <a:r>
            <a:rPr lang="en-IN" sz="1000" kern="1200"/>
            <a:t>सरल वितरण: नकद संपार्श्विक के साथ 100% वित्तपोषण (3 साल के लाभदायक ट्रैक रिकॉर्ड वाली इकाइयाँ)</a:t>
          </a:r>
          <a:endParaRPr lang="en-US" sz="1000" kern="1200"/>
        </a:p>
      </dsp:txBody>
      <dsp:txXfrm>
        <a:off x="773391" y="845506"/>
        <a:ext cx="7742759" cy="657233"/>
      </dsp:txXfrm>
    </dsp:sp>
    <dsp:sp modelId="{69A09461-5B6B-4400-95EE-6E65FD8C78F7}">
      <dsp:nvSpPr>
        <dsp:cNvPr id="0" name=""/>
        <dsp:cNvSpPr/>
      </dsp:nvSpPr>
      <dsp:spPr>
        <a:xfrm>
          <a:off x="1494650" y="1650118"/>
          <a:ext cx="8990380" cy="6981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IN" sz="1300" kern="1200"/>
            <a:t>(ii) 3 वर्ष से कम समय से अस्तित्व में और कम से कम एक पूर्ण वर्ष संचालन वाली इकाइयों के लिए विस्तृत मूल्यांकन, प्रमोटर योगदान-न्यूनतम। परियोजना लागत का 10%. (विस्तृत ऊर्जा ऑडिट (डीईए) रिपोर्ट आवश्यक)</a:t>
          </a:r>
          <a:endParaRPr lang="en-US" sz="1300" kern="1200"/>
        </a:p>
      </dsp:txBody>
      <dsp:txXfrm>
        <a:off x="1515097" y="1670565"/>
        <a:ext cx="7753997" cy="657233"/>
      </dsp:txXfrm>
    </dsp:sp>
    <dsp:sp modelId="{7E623E27-8401-47B0-8050-7503496E5AE2}">
      <dsp:nvSpPr>
        <dsp:cNvPr id="0" name=""/>
        <dsp:cNvSpPr/>
      </dsp:nvSpPr>
      <dsp:spPr>
        <a:xfrm>
          <a:off x="2247595" y="2475177"/>
          <a:ext cx="8990380" cy="6981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IN" sz="1300" kern="1200"/>
            <a:t>(iii) उद्देश्य - उपकरण/मशीनरी की खरीद, छोटे सिविल कार्य, कमीशनिंग, आदि।</a:t>
          </a:r>
          <a:endParaRPr lang="en-US" sz="1300" kern="1200"/>
        </a:p>
      </dsp:txBody>
      <dsp:txXfrm>
        <a:off x="2268042" y="2495624"/>
        <a:ext cx="7742759" cy="657233"/>
      </dsp:txXfrm>
    </dsp:sp>
    <dsp:sp modelId="{CFE1C800-BDC4-45A1-B45D-817DBEC3E674}">
      <dsp:nvSpPr>
        <dsp:cNvPr id="0" name=""/>
        <dsp:cNvSpPr/>
      </dsp:nvSpPr>
      <dsp:spPr>
        <a:xfrm>
          <a:off x="8536598" y="534701"/>
          <a:ext cx="453782" cy="453782"/>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638699" y="534701"/>
        <a:ext cx="249580" cy="341471"/>
      </dsp:txXfrm>
    </dsp:sp>
    <dsp:sp modelId="{E8610F14-E071-4E1C-A4F4-FCEE58519DAE}">
      <dsp:nvSpPr>
        <dsp:cNvPr id="0" name=""/>
        <dsp:cNvSpPr/>
      </dsp:nvSpPr>
      <dsp:spPr>
        <a:xfrm>
          <a:off x="9289542" y="1359761"/>
          <a:ext cx="453782" cy="453782"/>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391643" y="1359761"/>
        <a:ext cx="249580" cy="341471"/>
      </dsp:txXfrm>
    </dsp:sp>
    <dsp:sp modelId="{D48AB585-32C2-42FC-9349-C45C6A426C83}">
      <dsp:nvSpPr>
        <dsp:cNvPr id="0" name=""/>
        <dsp:cNvSpPr/>
      </dsp:nvSpPr>
      <dsp:spPr>
        <a:xfrm>
          <a:off x="10031248" y="2184820"/>
          <a:ext cx="453782" cy="453782"/>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10133349" y="2184820"/>
        <a:ext cx="249580" cy="3414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89E4761-1827-4B9C-9878-60E4F090462A}" type="datetimeFigureOut">
              <a:rPr lang="en-IN" smtClean="0"/>
              <a:t>19-01-2024</a:t>
            </a:fld>
            <a:endParaRPr lang="en-IN"/>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2E32695-20A1-4F25-ACFC-81417A2D719D}" type="slidenum">
              <a:rPr lang="en-IN" smtClean="0"/>
              <a:t>‹#›</a:t>
            </a:fld>
            <a:endParaRPr lang="en-IN"/>
          </a:p>
        </p:txBody>
      </p:sp>
    </p:spTree>
    <p:extLst>
      <p:ext uri="{BB962C8B-B14F-4D97-AF65-F5344CB8AC3E}">
        <p14:creationId xmlns:p14="http://schemas.microsoft.com/office/powerpoint/2010/main" val="4173433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D680BAB-90F8-4033-B145-1B68328E5F2A}" type="datetimeFigureOut">
              <a:rPr lang="en-IN" smtClean="0"/>
              <a:t>19-01-2024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B2A610-E39E-4CB9-B94F-14FC57E223F3}"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92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680BAB-90F8-4033-B145-1B68328E5F2A}" type="datetimeFigureOut">
              <a:rPr lang="en-IN" smtClean="0"/>
              <a:t>19-01-2024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B2A610-E39E-4CB9-B94F-14FC57E223F3}" type="slidenum">
              <a:rPr lang="en-IN" smtClean="0"/>
              <a:t>‹#›</a:t>
            </a:fld>
            <a:endParaRPr lang="en-IN"/>
          </a:p>
        </p:txBody>
      </p:sp>
    </p:spTree>
    <p:extLst>
      <p:ext uri="{BB962C8B-B14F-4D97-AF65-F5344CB8AC3E}">
        <p14:creationId xmlns:p14="http://schemas.microsoft.com/office/powerpoint/2010/main" val="165030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680BAB-90F8-4033-B145-1B68328E5F2A}" type="datetimeFigureOut">
              <a:rPr lang="en-IN" smtClean="0"/>
              <a:t>19-01-2024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B2A610-E39E-4CB9-B94F-14FC57E223F3}" type="slidenum">
              <a:rPr lang="en-IN" smtClean="0"/>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15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680BAB-90F8-4033-B145-1B68328E5F2A}" type="datetimeFigureOut">
              <a:rPr lang="en-IN" smtClean="0"/>
              <a:t>19-01-2024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B2A610-E39E-4CB9-B94F-14FC57E223F3}" type="slidenum">
              <a:rPr lang="en-IN" smtClean="0"/>
              <a:t>‹#›</a:t>
            </a:fld>
            <a:endParaRPr lang="en-IN"/>
          </a:p>
        </p:txBody>
      </p:sp>
    </p:spTree>
    <p:extLst>
      <p:ext uri="{BB962C8B-B14F-4D97-AF65-F5344CB8AC3E}">
        <p14:creationId xmlns:p14="http://schemas.microsoft.com/office/powerpoint/2010/main" val="392594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80BAB-90F8-4033-B145-1B68328E5F2A}" type="datetimeFigureOut">
              <a:rPr lang="en-IN" smtClean="0"/>
              <a:t>19-01-2024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B2A610-E39E-4CB9-B94F-14FC57E223F3}"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48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680BAB-90F8-4033-B145-1B68328E5F2A}" type="datetimeFigureOut">
              <a:rPr lang="en-IN" smtClean="0"/>
              <a:t>19-01-2024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B2A610-E39E-4CB9-B94F-14FC57E223F3}" type="slidenum">
              <a:rPr lang="en-IN" smtClean="0"/>
              <a:t>‹#›</a:t>
            </a:fld>
            <a:endParaRPr lang="en-IN"/>
          </a:p>
        </p:txBody>
      </p:sp>
    </p:spTree>
    <p:extLst>
      <p:ext uri="{BB962C8B-B14F-4D97-AF65-F5344CB8AC3E}">
        <p14:creationId xmlns:p14="http://schemas.microsoft.com/office/powerpoint/2010/main" val="84004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680BAB-90F8-4033-B145-1B68328E5F2A}" type="datetimeFigureOut">
              <a:rPr lang="en-IN" smtClean="0"/>
              <a:t>19-01-2024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CB2A610-E39E-4CB9-B94F-14FC57E223F3}" type="slidenum">
              <a:rPr lang="en-IN" smtClean="0"/>
              <a:t>‹#›</a:t>
            </a:fld>
            <a:endParaRPr lang="en-IN"/>
          </a:p>
        </p:txBody>
      </p:sp>
    </p:spTree>
    <p:extLst>
      <p:ext uri="{BB962C8B-B14F-4D97-AF65-F5344CB8AC3E}">
        <p14:creationId xmlns:p14="http://schemas.microsoft.com/office/powerpoint/2010/main" val="22433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680BAB-90F8-4033-B145-1B68328E5F2A}" type="datetimeFigureOut">
              <a:rPr lang="en-IN" smtClean="0"/>
              <a:t>19-01-2024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CB2A610-E39E-4CB9-B94F-14FC57E223F3}" type="slidenum">
              <a:rPr lang="en-IN" smtClean="0"/>
              <a:t>‹#›</a:t>
            </a:fld>
            <a:endParaRPr lang="en-IN"/>
          </a:p>
        </p:txBody>
      </p:sp>
    </p:spTree>
    <p:extLst>
      <p:ext uri="{BB962C8B-B14F-4D97-AF65-F5344CB8AC3E}">
        <p14:creationId xmlns:p14="http://schemas.microsoft.com/office/powerpoint/2010/main" val="223326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048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680BAB-90F8-4033-B145-1B68328E5F2A}" type="datetimeFigureOut">
              <a:rPr lang="en-IN" smtClean="0"/>
              <a:t>19-01-2024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B2A610-E39E-4CB9-B94F-14FC57E223F3}" type="slidenum">
              <a:rPr lang="en-IN" smtClean="0"/>
              <a:t>‹#›</a:t>
            </a:fld>
            <a:endParaRPr lang="en-IN"/>
          </a:p>
        </p:txBody>
      </p:sp>
    </p:spTree>
    <p:extLst>
      <p:ext uri="{BB962C8B-B14F-4D97-AF65-F5344CB8AC3E}">
        <p14:creationId xmlns:p14="http://schemas.microsoft.com/office/powerpoint/2010/main" val="3054497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680BAB-90F8-4033-B145-1B68328E5F2A}" type="datetimeFigureOut">
              <a:rPr lang="en-IN" smtClean="0"/>
              <a:t>19-01-2024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B2A610-E39E-4CB9-B94F-14FC57E223F3}"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42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D680BAB-90F8-4033-B145-1B68328E5F2A}" type="datetimeFigureOut">
              <a:rPr lang="en-IN" smtClean="0"/>
              <a:t>19-01-2024</a:t>
            </a:fld>
            <a:endParaRPr lang="en-IN"/>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CB2A610-E39E-4CB9-B94F-14FC57E223F3}" type="slidenum">
              <a:rPr lang="en-IN" smtClean="0"/>
              <a:t>‹#›</a:t>
            </a:fld>
            <a:endParaRPr lang="en-IN"/>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1305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36151C-2FAB-ADFA-EE46-E19655610476}"/>
              </a:ext>
            </a:extLst>
          </p:cNvPr>
          <p:cNvSpPr/>
          <p:nvPr/>
        </p:nvSpPr>
        <p:spPr>
          <a:xfrm>
            <a:off x="-58996" y="0"/>
            <a:ext cx="12250996" cy="665152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10" name="TextBox 9">
            <a:extLst>
              <a:ext uri="{FF2B5EF4-FFF2-40B4-BE49-F238E27FC236}">
                <a16:creationId xmlns:a16="http://schemas.microsoft.com/office/drawing/2014/main" id="{C3C8CD90-F3FC-FDC7-4CD7-141C63E572B1}"/>
              </a:ext>
            </a:extLst>
          </p:cNvPr>
          <p:cNvSpPr txBox="1"/>
          <p:nvPr/>
        </p:nvSpPr>
        <p:spPr>
          <a:xfrm>
            <a:off x="690284" y="2403403"/>
            <a:ext cx="3322158" cy="479618"/>
          </a:xfrm>
          <a:prstGeom prst="rect">
            <a:avLst/>
          </a:prstGeom>
          <a:solidFill>
            <a:srgbClr val="00B0F0"/>
          </a:solidFill>
        </p:spPr>
        <p:txBody>
          <a:bodyPr wrap="square" lIns="54610" tIns="54610" rIns="54610" bIns="54610" rtlCol="0">
            <a:spAutoFit/>
          </a:bodyPr>
          <a:lstStyle/>
          <a:p>
            <a:pPr>
              <a:spcAft>
                <a:spcPts val="600"/>
              </a:spcAft>
            </a:pPr>
            <a:endParaRPr lang="en-US" sz="2400" b="1" dirty="0">
              <a:solidFill>
                <a:srgbClr val="EAAA00"/>
              </a:solidFill>
              <a:latin typeface="Univers Condensed" panose="020B0506020202050204" pitchFamily="2" charset="0"/>
            </a:endParaRPr>
          </a:p>
        </p:txBody>
      </p:sp>
      <p:pic>
        <p:nvPicPr>
          <p:cNvPr id="11" name="Picture 4">
            <a:extLst>
              <a:ext uri="{FF2B5EF4-FFF2-40B4-BE49-F238E27FC236}">
                <a16:creationId xmlns:a16="http://schemas.microsoft.com/office/drawing/2014/main" id="{8C161B2A-177B-6DC4-A5F2-942C9E298C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73" b="18343"/>
          <a:stretch/>
        </p:blipFill>
        <p:spPr bwMode="auto">
          <a:xfrm>
            <a:off x="0" y="0"/>
            <a:ext cx="12192000" cy="137160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9F8043B2-11C1-1548-910A-3A8D0F6129FD}"/>
              </a:ext>
            </a:extLst>
          </p:cNvPr>
          <p:cNvSpPr>
            <a:spLocks noGrp="1"/>
          </p:cNvSpPr>
          <p:nvPr>
            <p:ph type="body" idx="1"/>
          </p:nvPr>
        </p:nvSpPr>
        <p:spPr>
          <a:xfrm>
            <a:off x="-58996" y="1519084"/>
            <a:ext cx="9866672" cy="2816942"/>
          </a:xfrm>
        </p:spPr>
        <p:txBody>
          <a:bodyPr/>
          <a:lstStyle/>
          <a:p>
            <a:r>
              <a:rPr lang="gu-IN" dirty="0">
                <a:highlight>
                  <a:srgbClr val="C8EF03"/>
                </a:highlight>
              </a:rPr>
              <a:t>સ્મોલ ઈન્ડસ્ટ્રીઝ ડેવલપમેન્ટ બેંક ઓફ ઈન્ડિયા</a:t>
            </a:r>
            <a:endParaRPr lang="en-IN" dirty="0">
              <a:highlight>
                <a:srgbClr val="C8EF03"/>
              </a:highlight>
            </a:endParaRPr>
          </a:p>
        </p:txBody>
      </p:sp>
      <p:sp>
        <p:nvSpPr>
          <p:cNvPr id="9" name="Rectangle 8">
            <a:extLst>
              <a:ext uri="{FF2B5EF4-FFF2-40B4-BE49-F238E27FC236}">
                <a16:creationId xmlns:a16="http://schemas.microsoft.com/office/drawing/2014/main" id="{DF130663-CD19-BA83-4E1A-15517ECDEEFC}"/>
              </a:ext>
            </a:extLst>
          </p:cNvPr>
          <p:cNvSpPr/>
          <p:nvPr/>
        </p:nvSpPr>
        <p:spPr>
          <a:xfrm>
            <a:off x="417674" y="2967335"/>
            <a:ext cx="9389999" cy="923330"/>
          </a:xfrm>
          <a:prstGeom prst="rect">
            <a:avLst/>
          </a:prstGeom>
          <a:noFill/>
        </p:spPr>
        <p:txBody>
          <a:bodyPr wrap="square" lIns="91440" tIns="45720" rIns="91440" bIns="45720">
            <a:spAutoFit/>
          </a:bodyPr>
          <a:lstStyle/>
          <a:p>
            <a:pPr algn="ctr"/>
            <a:r>
              <a:rPr lang="hi-IN" sz="5400" b="1" i="0" cap="none"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Nirmala UI" panose="020B0502040204020203" pitchFamily="34" charset="0"/>
              </a:rPr>
              <a:t>भारतीय लघु उद्योग विकास बैंक</a:t>
            </a:r>
            <a:endParaRPr lang="en-IN" sz="5400" b="1" i="0" cap="none" spc="50" dirty="0">
              <a:ln w="9525" cmpd="sng">
                <a:solidFill>
                  <a:schemeClr val="accent1"/>
                </a:solidFill>
                <a:prstDash val="solid"/>
              </a:ln>
              <a:solidFill>
                <a:srgbClr val="70AD47">
                  <a:tint val="1000"/>
                </a:srgbClr>
              </a:solidFill>
              <a:effectLst>
                <a:glow rad="38100">
                  <a:schemeClr val="accent1">
                    <a:alpha val="40000"/>
                  </a:schemeClr>
                </a:glow>
              </a:effectLst>
              <a:latin typeface="Nirmala UI" panose="020B0502040204020203" pitchFamily="34" charset="0"/>
            </a:endParaRPr>
          </a:p>
        </p:txBody>
      </p:sp>
      <p:sp>
        <p:nvSpPr>
          <p:cNvPr id="12" name="TextBox 11">
            <a:extLst>
              <a:ext uri="{FF2B5EF4-FFF2-40B4-BE49-F238E27FC236}">
                <a16:creationId xmlns:a16="http://schemas.microsoft.com/office/drawing/2014/main" id="{A2E76D8F-6EDE-CE5D-AF84-20BD2AF172FF}"/>
              </a:ext>
            </a:extLst>
          </p:cNvPr>
          <p:cNvSpPr txBox="1"/>
          <p:nvPr/>
        </p:nvSpPr>
        <p:spPr>
          <a:xfrm>
            <a:off x="4925961" y="3974979"/>
            <a:ext cx="6179573" cy="877291"/>
          </a:xfrm>
          <a:prstGeom prst="rect">
            <a:avLst/>
          </a:prstGeom>
          <a:noFill/>
        </p:spPr>
        <p:txBody>
          <a:bodyPr wrap="square">
            <a:spAutoFit/>
          </a:bodyPr>
          <a:lstStyle/>
          <a:p>
            <a:pPr>
              <a:lnSpc>
                <a:spcPct val="107000"/>
              </a:lnSpc>
              <a:spcAft>
                <a:spcPts val="800"/>
              </a:spcAft>
            </a:pPr>
            <a:br>
              <a:rPr lang="en-IN" sz="28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angal" panose="02040503050203030202" pitchFamily="18" charset="0"/>
              </a:rPr>
            </a:br>
            <a:r>
              <a:rPr lang="hi-IN" sz="20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angal" panose="02040503050203030202" pitchFamily="18" charset="0"/>
              </a:rPr>
              <a:t>जामनगर विस्तार शाखा कार्यालय</a:t>
            </a:r>
            <a:endParaRPr lang="en-IN" sz="28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32373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057" name="Rectangle 2056">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logo with blue and green colors&#10;&#10;Description automatically generated">
            <a:extLst>
              <a:ext uri="{FF2B5EF4-FFF2-40B4-BE49-F238E27FC236}">
                <a16:creationId xmlns:a16="http://schemas.microsoft.com/office/drawing/2014/main" id="{5F157620-936A-469A-BCAE-A8A23526C9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73" b="18343"/>
          <a:stretch/>
        </p:blipFill>
        <p:spPr bwMode="auto">
          <a:xfrm>
            <a:off x="7380721" y="2135118"/>
            <a:ext cx="3011626" cy="2291397"/>
          </a:xfrm>
          <a:prstGeom prst="rect">
            <a:avLst/>
          </a:prstGeom>
          <a:noFill/>
          <a:extLst>
            <a:ext uri="{909E8E84-426E-40DD-AFC4-6F175D3DCCD1}">
              <a14:hiddenFill xmlns:a14="http://schemas.microsoft.com/office/drawing/2010/main">
                <a:solidFill>
                  <a:srgbClr val="FFFFFF"/>
                </a:solidFill>
              </a14:hiddenFill>
            </a:ext>
          </a:extLst>
        </p:spPr>
      </p:pic>
      <p:sp>
        <p:nvSpPr>
          <p:cNvPr id="229" name="TextBox 228">
            <a:extLst>
              <a:ext uri="{FF2B5EF4-FFF2-40B4-BE49-F238E27FC236}">
                <a16:creationId xmlns:a16="http://schemas.microsoft.com/office/drawing/2014/main" id="{DEE3EE90-3FD8-4C33-937D-9AC4B01B4B46}"/>
              </a:ext>
            </a:extLst>
          </p:cNvPr>
          <p:cNvSpPr txBox="1"/>
          <p:nvPr/>
        </p:nvSpPr>
        <p:spPr>
          <a:xfrm>
            <a:off x="5013993" y="1422190"/>
            <a:ext cx="6125227" cy="1300036"/>
          </a:xfrm>
          <a:prstGeom prst="rect">
            <a:avLst/>
          </a:prstGeom>
          <a:noFill/>
        </p:spPr>
        <p:txBody>
          <a:bodyPr wrap="square" rtlCol="0">
            <a:spAutoFit/>
          </a:bodyPr>
          <a:lstStyle/>
          <a:p>
            <a:pPr algn="ctr" defTabSz="476220">
              <a:spcAft>
                <a:spcPts val="558"/>
              </a:spcAft>
            </a:pPr>
            <a:r>
              <a:rPr lang="hi-IN" sz="3348" b="1" kern="1200">
                <a:solidFill>
                  <a:srgbClr val="00B0F0"/>
                </a:solidFill>
                <a:latin typeface="Arial" panose="020B0604020202020204" pitchFamily="34" charset="0"/>
                <a:ea typeface="+mn-ea"/>
                <a:cs typeface="+mn-cs"/>
              </a:rPr>
              <a:t>आभार</a:t>
            </a:r>
            <a:endParaRPr lang="en-US" sz="3348" b="1" kern="1200">
              <a:solidFill>
                <a:schemeClr val="accent1">
                  <a:lumMod val="75000"/>
                </a:schemeClr>
              </a:solidFill>
              <a:latin typeface="Arial" panose="020B0604020202020204" pitchFamily="34" charset="0"/>
              <a:ea typeface="+mn-ea"/>
              <a:cs typeface="Arial" panose="020B0604020202020204" pitchFamily="34" charset="0"/>
            </a:endParaRPr>
          </a:p>
          <a:p>
            <a:pPr algn="ctr">
              <a:spcAft>
                <a:spcPts val="600"/>
              </a:spcAft>
            </a:pPr>
            <a:endParaRPr lang="en-US" sz="4000" b="1" dirty="0">
              <a:solidFill>
                <a:schemeClr val="accent1">
                  <a:lumMod val="7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07A9B26-7F45-494A-87ED-B7E5171DAB20}"/>
              </a:ext>
            </a:extLst>
          </p:cNvPr>
          <p:cNvSpPr txBox="1"/>
          <p:nvPr/>
        </p:nvSpPr>
        <p:spPr>
          <a:xfrm>
            <a:off x="6959444" y="4194896"/>
            <a:ext cx="121372" cy="236540"/>
          </a:xfrm>
          <a:prstGeom prst="rect">
            <a:avLst/>
          </a:prstGeom>
          <a:noFill/>
        </p:spPr>
        <p:txBody>
          <a:bodyPr wrap="square" rtlCol="0">
            <a:spAutoFit/>
          </a:bodyPr>
          <a:lstStyle/>
          <a:p>
            <a:pPr defTabSz="476220">
              <a:spcAft>
                <a:spcPts val="558"/>
              </a:spcAft>
            </a:pPr>
            <a:r>
              <a:rPr lang="en-US" sz="937" kern="1200">
                <a:solidFill>
                  <a:schemeClr val="tx1"/>
                </a:solidFill>
                <a:latin typeface="+mn-lt"/>
                <a:ea typeface="+mn-ea"/>
                <a:cs typeface="+mn-cs"/>
              </a:rPr>
              <a:t>1</a:t>
            </a:r>
            <a:endParaRPr lang="en-US"/>
          </a:p>
        </p:txBody>
      </p:sp>
      <p:pic>
        <p:nvPicPr>
          <p:cNvPr id="2050" name="Picture 2" descr="Gujarat State Portal">
            <a:extLst>
              <a:ext uri="{FF2B5EF4-FFF2-40B4-BE49-F238E27FC236}">
                <a16:creationId xmlns:a16="http://schemas.microsoft.com/office/drawing/2014/main" id="{2390B952-0903-4F03-958A-ED05DFE1F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84" y="804334"/>
            <a:ext cx="5955971" cy="524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62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6E0B-D9CB-C6F6-4C76-D4C898AB5A47}"/>
              </a:ext>
            </a:extLst>
          </p:cNvPr>
          <p:cNvSpPr>
            <a:spLocks noGrp="1"/>
          </p:cNvSpPr>
          <p:nvPr>
            <p:ph type="title"/>
          </p:nvPr>
        </p:nvSpPr>
        <p:spPr/>
        <p:txBody>
          <a:bodyPr/>
          <a:lstStyle/>
          <a:p>
            <a:br>
              <a:rPr lang="hi-IN" b="0" i="0" dirty="0">
                <a:solidFill>
                  <a:srgbClr val="666666"/>
                </a:solidFill>
                <a:effectLst/>
                <a:latin typeface="Mangal" panose="02040503050203030202" pitchFamily="18" charset="0"/>
              </a:rPr>
            </a:br>
            <a:endParaRPr lang="en-IN" dirty="0"/>
          </a:p>
        </p:txBody>
      </p:sp>
      <p:sp>
        <p:nvSpPr>
          <p:cNvPr id="3" name="Content Placeholder 2">
            <a:extLst>
              <a:ext uri="{FF2B5EF4-FFF2-40B4-BE49-F238E27FC236}">
                <a16:creationId xmlns:a16="http://schemas.microsoft.com/office/drawing/2014/main" id="{BC2ED39A-2DB4-714E-5325-AC4B4B20331E}"/>
              </a:ext>
            </a:extLst>
          </p:cNvPr>
          <p:cNvSpPr>
            <a:spLocks noGrp="1"/>
          </p:cNvSpPr>
          <p:nvPr>
            <p:ph idx="1"/>
          </p:nvPr>
        </p:nvSpPr>
        <p:spPr>
          <a:xfrm>
            <a:off x="838200" y="147484"/>
            <a:ext cx="9647903" cy="6029479"/>
          </a:xfrm>
        </p:spPr>
        <p:txBody>
          <a:bodyPr/>
          <a:lstStyle/>
          <a:p>
            <a:pPr marL="0" indent="0" algn="just">
              <a:buNone/>
            </a:pPr>
            <a:r>
              <a:rPr lang="en-IN" b="0" i="0" dirty="0">
                <a:solidFill>
                  <a:srgbClr val="666666"/>
                </a:solidFill>
                <a:effectLst/>
                <a:latin typeface="Mangal" panose="02040503050203030202" pitchFamily="18" charset="0"/>
              </a:rPr>
              <a:t>	</a:t>
            </a:r>
            <a:r>
              <a:rPr lang="hi-IN" b="0" i="0" dirty="0">
                <a:solidFill>
                  <a:srgbClr val="FFFF00"/>
                </a:solidFill>
                <a:effectLst/>
                <a:highlight>
                  <a:srgbClr val="000080"/>
                </a:highlight>
                <a:latin typeface="Mangal" panose="02040503050203030202" pitchFamily="18" charset="0"/>
              </a:rPr>
              <a:t>इसमें मुझे कोई संदेह नहीं कि अगर हम लघु उद्योगों की मदद करते हैं तो राष्ट्रीय सम्पदा को समृद्ध करते हैं। मुझे इसमें भी कोई संदेह नहीं है कि सच्चे स्वदेशी इन गृह-उद्योगों को प्रोत्साहित और पुनर्जीवित करते हैं। यह लोगों की रचनात्मकता और साधनसंपन्नता को दर्शाने का एक जरिया भी है । यह देश में सैकड़ों युवाओं को जिन्हें रोजगार की जरूरत है, रोजगार प्रदान कर सकता है। इससे वर्तमान में व्यर्थ होने वाली सभी ऊर्जा को एक नई दिशा दी जा सकती है।</a:t>
            </a:r>
          </a:p>
          <a:p>
            <a:pPr marL="0" indent="0" algn="r">
              <a:buNone/>
            </a:pPr>
            <a:r>
              <a:rPr lang="hi-IN" b="0" i="0" dirty="0">
                <a:solidFill>
                  <a:srgbClr val="FFFF00"/>
                </a:solidFill>
                <a:effectLst/>
                <a:highlight>
                  <a:srgbClr val="000080"/>
                </a:highlight>
                <a:latin typeface="Mangal" panose="02040503050203030202" pitchFamily="18" charset="0"/>
              </a:rPr>
              <a:t>महात्मा गांधी</a:t>
            </a:r>
            <a:endParaRPr lang="hi-IN" b="0" i="0" dirty="0">
              <a:solidFill>
                <a:srgbClr val="FFFF00"/>
              </a:solidFill>
              <a:effectLst/>
              <a:highlight>
                <a:srgbClr val="000080"/>
              </a:highlight>
              <a:latin typeface="Raleway-Italic"/>
            </a:endParaRPr>
          </a:p>
          <a:p>
            <a:pPr marL="0" indent="0">
              <a:buNone/>
            </a:pPr>
            <a:endParaRPr lang="en-IN" dirty="0">
              <a:solidFill>
                <a:schemeClr val="accent1">
                  <a:lumMod val="75000"/>
                </a:schemeClr>
              </a:solidFill>
            </a:endParaRPr>
          </a:p>
        </p:txBody>
      </p:sp>
      <p:sp>
        <p:nvSpPr>
          <p:cNvPr id="4" name="AutoShape 2" descr="logo">
            <a:extLst>
              <a:ext uri="{FF2B5EF4-FFF2-40B4-BE49-F238E27FC236}">
                <a16:creationId xmlns:a16="http://schemas.microsoft.com/office/drawing/2014/main" id="{E8861ADA-D59C-244B-4C7C-662E938AFAD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5" name="Picture 4">
            <a:extLst>
              <a:ext uri="{FF2B5EF4-FFF2-40B4-BE49-F238E27FC236}">
                <a16:creationId xmlns:a16="http://schemas.microsoft.com/office/drawing/2014/main" id="{421594EE-33B8-BD85-FAA7-CA34A6707081}"/>
              </a:ext>
            </a:extLst>
          </p:cNvPr>
          <p:cNvPicPr>
            <a:picLocks noChangeAspect="1"/>
          </p:cNvPicPr>
          <p:nvPr/>
        </p:nvPicPr>
        <p:blipFill>
          <a:blip r:embed="rId2"/>
          <a:stretch>
            <a:fillRect/>
          </a:stretch>
        </p:blipFill>
        <p:spPr>
          <a:xfrm>
            <a:off x="271922" y="5216909"/>
            <a:ext cx="3238193" cy="914400"/>
          </a:xfrm>
          <a:prstGeom prst="rect">
            <a:avLst/>
          </a:prstGeom>
        </p:spPr>
      </p:pic>
      <p:pic>
        <p:nvPicPr>
          <p:cNvPr id="6" name="Picture 5">
            <a:extLst>
              <a:ext uri="{FF2B5EF4-FFF2-40B4-BE49-F238E27FC236}">
                <a16:creationId xmlns:a16="http://schemas.microsoft.com/office/drawing/2014/main" id="{CE752755-DA09-7B7D-1F4D-23714E5324F0}"/>
              </a:ext>
            </a:extLst>
          </p:cNvPr>
          <p:cNvPicPr>
            <a:picLocks noChangeAspect="1"/>
          </p:cNvPicPr>
          <p:nvPr/>
        </p:nvPicPr>
        <p:blipFill>
          <a:blip r:embed="rId3"/>
          <a:stretch>
            <a:fillRect/>
          </a:stretch>
        </p:blipFill>
        <p:spPr>
          <a:xfrm>
            <a:off x="5014452" y="5426459"/>
            <a:ext cx="4194226" cy="495300"/>
          </a:xfrm>
          <a:prstGeom prst="rect">
            <a:avLst/>
          </a:prstGeom>
        </p:spPr>
      </p:pic>
    </p:spTree>
    <p:extLst>
      <p:ext uri="{BB962C8B-B14F-4D97-AF65-F5344CB8AC3E}">
        <p14:creationId xmlns:p14="http://schemas.microsoft.com/office/powerpoint/2010/main" val="161776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uilding with glass windows&#10;&#10;Description automatically generated">
            <a:extLst>
              <a:ext uri="{FF2B5EF4-FFF2-40B4-BE49-F238E27FC236}">
                <a16:creationId xmlns:a16="http://schemas.microsoft.com/office/drawing/2014/main" id="{6510B291-C4F9-CED5-FD0E-319635AAB269}"/>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566" r="48786" b="-1"/>
          <a:stretch/>
        </p:blipFill>
        <p:spPr>
          <a:xfrm>
            <a:off x="5659399" y="0"/>
            <a:ext cx="669576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18F82445-CE6D-D026-92C2-F288CC5CB2C4}"/>
              </a:ext>
            </a:extLst>
          </p:cNvPr>
          <p:cNvSpPr txBox="1"/>
          <p:nvPr/>
        </p:nvSpPr>
        <p:spPr>
          <a:xfrm>
            <a:off x="0" y="2586994"/>
            <a:ext cx="5825613" cy="35394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hi-IN" sz="3200" b="0" i="0" dirty="0">
                <a:solidFill>
                  <a:srgbClr val="474747"/>
                </a:solidFill>
                <a:effectLst/>
                <a:latin typeface="Noto Sans" panose="020B0502040504020204" pitchFamily="34" charset="0"/>
              </a:rPr>
              <a:t>सिडबी की स्थापना 2 अप्रैल, 1990 को संसद के एक अधिनियम के तहत, सूक्ष्म, लघु और मध्यम उद्यम (</a:t>
            </a:r>
            <a:r>
              <a:rPr lang="en-IN" sz="3200" b="0" i="0" dirty="0">
                <a:solidFill>
                  <a:srgbClr val="474747"/>
                </a:solidFill>
                <a:effectLst/>
                <a:latin typeface="Noto Sans" panose="020B0502040504020204" pitchFamily="34" charset="0"/>
              </a:rPr>
              <a:t>MSME) </a:t>
            </a:r>
            <a:r>
              <a:rPr lang="hi-IN" sz="3200" b="0" i="0" dirty="0">
                <a:solidFill>
                  <a:srgbClr val="474747"/>
                </a:solidFill>
                <a:effectLst/>
                <a:latin typeface="Noto Sans" panose="020B0502040504020204" pitchFamily="34" charset="0"/>
              </a:rPr>
              <a:t>क्षेत्र के संवर्द्धन, वित्तपोषण और विकास के लिये प्रमुख वित्तीय संस्था के रूप में की गई</a:t>
            </a:r>
            <a:r>
              <a:rPr lang="en-IN" sz="3200" b="0" i="0" dirty="0">
                <a:solidFill>
                  <a:srgbClr val="474747"/>
                </a:solidFill>
                <a:effectLst/>
                <a:latin typeface="Noto Sans" panose="020B0502040504020204" pitchFamily="34" charset="0"/>
              </a:rPr>
              <a:t> </a:t>
            </a:r>
            <a:r>
              <a:rPr lang="hi-IN" sz="3200" b="0" i="0" dirty="0">
                <a:solidFill>
                  <a:srgbClr val="474747"/>
                </a:solidFill>
                <a:effectLst/>
                <a:latin typeface="Noto Sans" panose="020B0502040504020204" pitchFamily="34" charset="0"/>
              </a:rPr>
              <a:t>है।</a:t>
            </a:r>
            <a:endParaRPr lang="en-IN" sz="3200" dirty="0"/>
          </a:p>
        </p:txBody>
      </p:sp>
      <p:pic>
        <p:nvPicPr>
          <p:cNvPr id="14" name="Picture 13">
            <a:extLst>
              <a:ext uri="{FF2B5EF4-FFF2-40B4-BE49-F238E27FC236}">
                <a16:creationId xmlns:a16="http://schemas.microsoft.com/office/drawing/2014/main" id="{2A7E68DF-0E3D-1C1F-86F9-70417F3F0250}"/>
              </a:ext>
            </a:extLst>
          </p:cNvPr>
          <p:cNvPicPr>
            <a:picLocks noChangeAspect="1"/>
          </p:cNvPicPr>
          <p:nvPr/>
        </p:nvPicPr>
        <p:blipFill>
          <a:blip r:embed="rId3"/>
          <a:stretch>
            <a:fillRect/>
          </a:stretch>
        </p:blipFill>
        <p:spPr>
          <a:xfrm>
            <a:off x="0" y="298507"/>
            <a:ext cx="6096000" cy="2069021"/>
          </a:xfrm>
          <a:prstGeom prst="rect">
            <a:avLst/>
          </a:prstGeom>
        </p:spPr>
      </p:pic>
    </p:spTree>
    <p:extLst>
      <p:ext uri="{BB962C8B-B14F-4D97-AF65-F5344CB8AC3E}">
        <p14:creationId xmlns:p14="http://schemas.microsoft.com/office/powerpoint/2010/main" val="256606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30C48-7D98-8EE8-8F15-68CA7DA10618}"/>
              </a:ext>
            </a:extLst>
          </p:cNvPr>
          <p:cNvSpPr>
            <a:spLocks noGrp="1"/>
          </p:cNvSpPr>
          <p:nvPr>
            <p:ph type="title"/>
          </p:nvPr>
        </p:nvSpPr>
        <p:spPr>
          <a:xfrm>
            <a:off x="-1" y="0"/>
            <a:ext cx="7981817" cy="3325033"/>
          </a:xfrm>
          <a:solidFill>
            <a:srgbClr val="00B0F0"/>
          </a:solidFill>
        </p:spPr>
        <p:txBody>
          <a:bodyPr>
            <a:normAutofit/>
          </a:bodyPr>
          <a:lstStyle/>
          <a:p>
            <a:pPr algn="l"/>
            <a:r>
              <a:rPr lang="hi-IN" b="1" i="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905000">
                    <a:schemeClr val="accent1"/>
                  </a:glow>
                </a:effectLst>
                <a:latin typeface="Poppins" panose="020B0502040204020203" pitchFamily="2" charset="0"/>
              </a:rPr>
              <a:t>मिशन</a:t>
            </a:r>
            <a:r>
              <a:rPr lang="hi-IN" b="1" i="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Poppins" panose="020B0502040204020203" pitchFamily="2" charset="0"/>
              </a:rPr>
              <a:t> स्वावलंबन </a:t>
            </a:r>
            <a:br>
              <a:rPr lang="en-US" b="1" i="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Poppins" panose="020B0502040204020203" pitchFamily="2" charset="0"/>
              </a:rPr>
            </a:br>
            <a:r>
              <a:rPr lang="hi-IN" b="1" i="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Poppins" panose="020B0502040204020203" pitchFamily="2" charset="0"/>
              </a:rPr>
              <a:t>उद्यमियों को सशक्त बनाना</a:t>
            </a:r>
            <a:endParaRPr lang="en-IN" b="1" i="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Poppins" panose="020B0502040204020203" pitchFamily="2" charset="0"/>
            </a:endParaRPr>
          </a:p>
        </p:txBody>
      </p:sp>
      <p:pic>
        <p:nvPicPr>
          <p:cNvPr id="4" name="Picture 3">
            <a:extLst>
              <a:ext uri="{FF2B5EF4-FFF2-40B4-BE49-F238E27FC236}">
                <a16:creationId xmlns:a16="http://schemas.microsoft.com/office/drawing/2014/main" id="{2759C2AF-5FAA-C628-CC67-38068DF16625}"/>
              </a:ext>
            </a:extLst>
          </p:cNvPr>
          <p:cNvPicPr>
            <a:picLocks noChangeAspect="1"/>
          </p:cNvPicPr>
          <p:nvPr/>
        </p:nvPicPr>
        <p:blipFill>
          <a:blip r:embed="rId2"/>
          <a:stretch>
            <a:fillRect/>
          </a:stretch>
        </p:blipFill>
        <p:spPr>
          <a:xfrm>
            <a:off x="7981817" y="1"/>
            <a:ext cx="4008621" cy="6741762"/>
          </a:xfrm>
          <a:prstGeom prst="rect">
            <a:avLst/>
          </a:prstGeom>
        </p:spPr>
      </p:pic>
      <p:graphicFrame>
        <p:nvGraphicFramePr>
          <p:cNvPr id="10" name="TextBox 5">
            <a:extLst>
              <a:ext uri="{FF2B5EF4-FFF2-40B4-BE49-F238E27FC236}">
                <a16:creationId xmlns:a16="http://schemas.microsoft.com/office/drawing/2014/main" id="{D7E6BB5B-4C02-602F-2876-03580A58F277}"/>
              </a:ext>
            </a:extLst>
          </p:cNvPr>
          <p:cNvGraphicFramePr/>
          <p:nvPr/>
        </p:nvGraphicFramePr>
        <p:xfrm>
          <a:off x="420939" y="3325033"/>
          <a:ext cx="7560879" cy="369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699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2E65-60B0-56C8-7F96-381FE7212277}"/>
              </a:ext>
            </a:extLst>
          </p:cNvPr>
          <p:cNvSpPr>
            <a:spLocks noGrp="1"/>
          </p:cNvSpPr>
          <p:nvPr>
            <p:ph type="title"/>
          </p:nvPr>
        </p:nvSpPr>
        <p:spPr>
          <a:xfrm>
            <a:off x="8210623" y="1447800"/>
            <a:ext cx="3333676" cy="3096987"/>
          </a:xfrm>
        </p:spPr>
        <p:txBody>
          <a:bodyPr vert="horz" lIns="91440" tIns="45720" rIns="91440" bIns="45720" rtlCol="0" anchor="b">
            <a:normAutofit/>
          </a:bodyPr>
          <a:lstStyle/>
          <a:p>
            <a:pPr>
              <a:lnSpc>
                <a:spcPct val="90000"/>
              </a:lnSpc>
            </a:pPr>
            <a:r>
              <a:rPr lang="en-US" sz="2200"/>
              <a:t>सिडबी एमएसएमई के सामने आने वाली विभिन्न गैर-वित्तीय चुनौतियों का समाधान करने के लिए उनके प्रचार और विकास में सक्रिय भूमिका निभाता है। </a:t>
            </a:r>
            <a:br>
              <a:rPr lang="en-US" sz="2200"/>
            </a:br>
            <a:br>
              <a:rPr lang="en-US" sz="2200"/>
            </a:br>
            <a:endParaRPr lang="en-US" sz="2200"/>
          </a:p>
        </p:txBody>
      </p:sp>
      <p:pic>
        <p:nvPicPr>
          <p:cNvPr id="3080" name="Picture 8" descr="How PM SVANidhi Scheme Facilitate Collateral Free Working Capital Loan To  Street Vendors - The Live Nagpur">
            <a:extLst>
              <a:ext uri="{FF2B5EF4-FFF2-40B4-BE49-F238E27FC236}">
                <a16:creationId xmlns:a16="http://schemas.microsoft.com/office/drawing/2014/main" id="{4E1C6CFC-82C2-B055-7362-DC88FF2C03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853" y="924864"/>
            <a:ext cx="3038347" cy="210433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82" name="Picture 10" descr="Stand Up India Scheme extended up to 2025 | News | Tatsat Chronicle">
            <a:extLst>
              <a:ext uri="{FF2B5EF4-FFF2-40B4-BE49-F238E27FC236}">
                <a16:creationId xmlns:a16="http://schemas.microsoft.com/office/drawing/2014/main" id="{0DBDB724-72FB-08A7-892E-4DC1A4238D0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76168" y="1112586"/>
            <a:ext cx="3038347" cy="172889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93D28B2-8B1C-2A33-67D0-C7E10F47771E}"/>
              </a:ext>
            </a:extLst>
          </p:cNvPr>
          <p:cNvPicPr>
            <a:picLocks noChangeAspect="1"/>
          </p:cNvPicPr>
          <p:nvPr/>
        </p:nvPicPr>
        <p:blipFill>
          <a:blip r:embed="rId5"/>
          <a:stretch>
            <a:fillRect/>
          </a:stretch>
        </p:blipFill>
        <p:spPr>
          <a:xfrm>
            <a:off x="643854" y="3805681"/>
            <a:ext cx="6270662" cy="2050024"/>
          </a:xfrm>
          <a:prstGeom prst="rect">
            <a:avLst/>
          </a:prstGeom>
          <a:effectLst/>
        </p:spPr>
      </p:pic>
      <p:sp>
        <p:nvSpPr>
          <p:cNvPr id="5" name="AutoShape 4" descr="PM SVANidhi">
            <a:extLst>
              <a:ext uri="{FF2B5EF4-FFF2-40B4-BE49-F238E27FC236}">
                <a16:creationId xmlns:a16="http://schemas.microsoft.com/office/drawing/2014/main" id="{9944AD41-5D79-ABA1-6BE0-3303F649DCAF}"/>
              </a:ext>
            </a:extLst>
          </p:cNvPr>
          <p:cNvSpPr>
            <a:spLocks noChangeAspect="1" noChangeArrowheads="1"/>
          </p:cNvSpPr>
          <p:nvPr/>
        </p:nvSpPr>
        <p:spPr bwMode="auto">
          <a:xfrm>
            <a:off x="5943599" y="3251045"/>
            <a:ext cx="330355" cy="330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2159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train on the tracks&#10;&#10;Description automatically generated">
            <a:extLst>
              <a:ext uri="{FF2B5EF4-FFF2-40B4-BE49-F238E27FC236}">
                <a16:creationId xmlns:a16="http://schemas.microsoft.com/office/drawing/2014/main" id="{A3E9DA44-D245-07E9-89A2-24BDDD1B1751}"/>
              </a:ext>
            </a:extLst>
          </p:cNvPr>
          <p:cNvPicPr>
            <a:picLocks noChangeAspect="1"/>
          </p:cNvPicPr>
          <p:nvPr/>
        </p:nvPicPr>
        <p:blipFill rotWithShape="1">
          <a:blip r:embed="rId2"/>
          <a:srcRect l="15200" r="12067"/>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2" name="Title 1">
            <a:extLst>
              <a:ext uri="{FF2B5EF4-FFF2-40B4-BE49-F238E27FC236}">
                <a16:creationId xmlns:a16="http://schemas.microsoft.com/office/drawing/2014/main" id="{E79D0658-05B6-27CB-10BC-8103A9529FF7}"/>
              </a:ext>
            </a:extLst>
          </p:cNvPr>
          <p:cNvSpPr>
            <a:spLocks noGrp="1"/>
          </p:cNvSpPr>
          <p:nvPr>
            <p:ph type="title"/>
          </p:nvPr>
        </p:nvSpPr>
        <p:spPr>
          <a:xfrm>
            <a:off x="1179576" y="442913"/>
            <a:ext cx="4780129" cy="1639888"/>
          </a:xfrm>
        </p:spPr>
        <p:txBody>
          <a:bodyPr vert="horz" lIns="91440" tIns="45720" rIns="91440" bIns="45720" rtlCol="0" anchor="b">
            <a:normAutofit/>
          </a:bodyPr>
          <a:lstStyle/>
          <a:p>
            <a:r>
              <a:rPr lang="en-US" sz="3600" b="0" i="0" cap="all" dirty="0">
                <a:effectLst/>
              </a:rPr>
              <a:t>प्रत्यक्ष ऋण योजनाये</a:t>
            </a:r>
            <a:br>
              <a:rPr lang="en-US" sz="3600" b="0" i="0" cap="all" dirty="0">
                <a:effectLst/>
              </a:rPr>
            </a:br>
            <a:endParaRPr lang="en-US" sz="3600" dirty="0"/>
          </a:p>
        </p:txBody>
      </p:sp>
      <p:sp>
        <p:nvSpPr>
          <p:cNvPr id="8" name="TextBox 7">
            <a:extLst>
              <a:ext uri="{FF2B5EF4-FFF2-40B4-BE49-F238E27FC236}">
                <a16:creationId xmlns:a16="http://schemas.microsoft.com/office/drawing/2014/main" id="{0831CDDD-F97B-6802-8AE8-2542D8C77219}"/>
              </a:ext>
            </a:extLst>
          </p:cNvPr>
          <p:cNvSpPr txBox="1"/>
          <p:nvPr/>
        </p:nvSpPr>
        <p:spPr>
          <a:xfrm>
            <a:off x="1179577" y="2312988"/>
            <a:ext cx="5084746" cy="3651250"/>
          </a:xfrm>
          <a:prstGeom prst="rect">
            <a:avLst/>
          </a:prstGeom>
        </p:spPr>
        <p:txBody>
          <a:bodyPr vert="horz" lIns="91440" tIns="45720" rIns="91440" bIns="45720" rtlCol="0">
            <a:normAutofit lnSpcReduction="10000"/>
          </a:bodyPr>
          <a:lstStyle/>
          <a:p>
            <a:pPr marL="457200" indent="-228600">
              <a:lnSpc>
                <a:spcPct val="90000"/>
              </a:lnSpc>
              <a:spcAft>
                <a:spcPts val="800"/>
              </a:spcAft>
              <a:buFont typeface="Arial" panose="020B0604020202020204" pitchFamily="34" charset="0"/>
              <a:buChar char="•"/>
            </a:pPr>
            <a:r>
              <a:rPr lang="en-US" sz="2000" b="1" dirty="0">
                <a:effectLst/>
              </a:rPr>
              <a:t>एक्सप्रेस </a:t>
            </a:r>
          </a:p>
          <a:p>
            <a:pPr marL="228600">
              <a:lnSpc>
                <a:spcPct val="90000"/>
              </a:lnSpc>
              <a:spcAft>
                <a:spcPts val="800"/>
              </a:spcAft>
            </a:pPr>
            <a:r>
              <a:rPr lang="en-IN" sz="1800" kern="1800" dirty="0">
                <a:solidFill>
                  <a:srgbClr val="333333"/>
                </a:solidFill>
                <a:effectLst/>
                <a:latin typeface="Noto Sans" panose="020B0502040504020204" pitchFamily="34" charset="0"/>
                <a:ea typeface="Times New Roman" panose="02020603050405020304" pitchFamily="18" charset="0"/>
                <a:cs typeface="Mangal" panose="02040503050203030202" pitchFamily="18" charset="0"/>
              </a:rPr>
              <a:t>₹</a:t>
            </a:r>
            <a:r>
              <a:rPr lang="en-IN" sz="1800" dirty="0">
                <a:effectLst/>
                <a:latin typeface="Calibri" panose="020F0502020204030204" pitchFamily="34" charset="0"/>
                <a:ea typeface="Calibri" panose="020F0502020204030204" pitchFamily="34" charset="0"/>
                <a:cs typeface="Mangal" panose="02040503050203030202" pitchFamily="18" charset="0"/>
              </a:rPr>
              <a:t>10 </a:t>
            </a:r>
            <a:r>
              <a:rPr lang="hi-IN" sz="1800" dirty="0">
                <a:effectLst/>
                <a:latin typeface="Calibri" panose="020F0502020204030204" pitchFamily="34" charset="0"/>
                <a:ea typeface="Calibri" panose="020F0502020204030204" pitchFamily="34" charset="0"/>
                <a:cs typeface="Mangal" panose="02040503050203030202" pitchFamily="18" charset="0"/>
              </a:rPr>
              <a:t>लाख से </a:t>
            </a:r>
            <a:r>
              <a:rPr lang="en-IN" sz="1800" kern="1800" dirty="0">
                <a:solidFill>
                  <a:srgbClr val="333333"/>
                </a:solidFill>
                <a:effectLst/>
                <a:latin typeface="Noto Sans" panose="020B0502040504020204" pitchFamily="34" charset="0"/>
                <a:ea typeface="Times New Roman" panose="02020603050405020304" pitchFamily="18" charset="0"/>
                <a:cs typeface="Mangal" panose="02040503050203030202" pitchFamily="18" charset="0"/>
              </a:rPr>
              <a:t>₹</a:t>
            </a:r>
            <a:r>
              <a:rPr lang="en-IN" sz="1800" dirty="0">
                <a:effectLst/>
                <a:latin typeface="Calibri" panose="020F0502020204030204" pitchFamily="34" charset="0"/>
                <a:ea typeface="Calibri" panose="020F0502020204030204" pitchFamily="34" charset="0"/>
                <a:cs typeface="Mangal" panose="02040503050203030202" pitchFamily="18" charset="0"/>
              </a:rPr>
              <a:t>1 </a:t>
            </a:r>
            <a:r>
              <a:rPr lang="hi-IN" sz="1800" dirty="0">
                <a:effectLst/>
                <a:latin typeface="Calibri" panose="020F0502020204030204" pitchFamily="34" charset="0"/>
                <a:ea typeface="Calibri" panose="020F0502020204030204" pitchFamily="34" charset="0"/>
                <a:cs typeface="Mangal" panose="02040503050203030202" pitchFamily="18" charset="0"/>
              </a:rPr>
              <a:t>करोड़ </a:t>
            </a:r>
            <a:endParaRPr lang="en-US" sz="2000" b="1" dirty="0">
              <a:effectLst/>
            </a:endParaRPr>
          </a:p>
          <a:p>
            <a:pPr indent="-228600">
              <a:lnSpc>
                <a:spcPct val="90000"/>
              </a:lnSpc>
              <a:buFont typeface="Arial" panose="020B0604020202020204" pitchFamily="34" charset="0"/>
              <a:buChar char="•"/>
            </a:pPr>
            <a:r>
              <a:rPr lang="en-US" sz="2000" dirty="0">
                <a:effectLst/>
              </a:rPr>
              <a:t>मशीनों /उपकरणों की खरीद हेतु विनिर्माण /सेवा क्षेत्र में स्वचालित प्लेटफॉर्म के माध्यम से सावधि ऋण की त्वरित मंजूरी। </a:t>
            </a:r>
          </a:p>
          <a:p>
            <a:pPr indent="-228600">
              <a:lnSpc>
                <a:spcPct val="90000"/>
              </a:lnSpc>
              <a:buFont typeface="Arial" panose="020B0604020202020204" pitchFamily="34" charset="0"/>
              <a:buChar char="•"/>
            </a:pPr>
            <a:endParaRPr lang="en-US" sz="2000" dirty="0"/>
          </a:p>
          <a:p>
            <a:pPr marL="457200" indent="-228600">
              <a:lnSpc>
                <a:spcPct val="90000"/>
              </a:lnSpc>
              <a:spcAft>
                <a:spcPts val="800"/>
              </a:spcAft>
              <a:buFont typeface="Arial" panose="020B0604020202020204" pitchFamily="34" charset="0"/>
              <a:buChar char="•"/>
            </a:pPr>
            <a:r>
              <a:rPr lang="en-US" sz="2000" dirty="0">
                <a:effectLst/>
              </a:rPr>
              <a:t>पात्रता: </a:t>
            </a:r>
          </a:p>
          <a:p>
            <a:pPr marL="342900" lvl="0" indent="-228600">
              <a:lnSpc>
                <a:spcPct val="90000"/>
              </a:lnSpc>
              <a:spcAft>
                <a:spcPts val="800"/>
              </a:spcAft>
              <a:buFont typeface="Arial" panose="020B0604020202020204" pitchFamily="34" charset="0"/>
              <a:buChar char="•"/>
              <a:tabLst>
                <a:tab pos="457200" algn="l"/>
              </a:tabLst>
            </a:pPr>
            <a:r>
              <a:rPr lang="en-US" sz="2000" dirty="0">
                <a:effectLst/>
              </a:rPr>
              <a:t>अनिवार्य उद्यम पंजीकरण</a:t>
            </a:r>
          </a:p>
          <a:p>
            <a:pPr marL="342900" lvl="0" indent="-228600">
              <a:lnSpc>
                <a:spcPct val="90000"/>
              </a:lnSpc>
              <a:spcAft>
                <a:spcPts val="800"/>
              </a:spcAft>
              <a:buFont typeface="Arial" panose="020B0604020202020204" pitchFamily="34" charset="0"/>
              <a:buChar char="•"/>
              <a:tabLst>
                <a:tab pos="457200" algn="l"/>
              </a:tabLst>
            </a:pPr>
            <a:r>
              <a:rPr lang="en-US" sz="2000" dirty="0">
                <a:effectLst/>
              </a:rPr>
              <a:t>अनिवार्य जीएसटी पंजीकरण</a:t>
            </a:r>
          </a:p>
          <a:p>
            <a:pPr marL="342900" lvl="0" indent="-228600">
              <a:lnSpc>
                <a:spcPct val="90000"/>
              </a:lnSpc>
              <a:spcAft>
                <a:spcPts val="800"/>
              </a:spcAft>
              <a:buFont typeface="Arial" panose="020B0604020202020204" pitchFamily="34" charset="0"/>
              <a:buChar char="•"/>
              <a:tabLst>
                <a:tab pos="457200" algn="l"/>
              </a:tabLst>
            </a:pPr>
            <a:r>
              <a:rPr lang="en-US" sz="2000" dirty="0">
                <a:effectLst/>
              </a:rPr>
              <a:t>सिबिल / बैंक स्टेटमेंट /सम्यक् सावधानी की जाँच आदि</a:t>
            </a:r>
          </a:p>
          <a:p>
            <a:pPr indent="-228600">
              <a:lnSpc>
                <a:spcPct val="9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4345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4840-3A84-44E2-CD66-42E0B7B7BDFB}"/>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2600">
                <a:effectLst/>
              </a:rPr>
              <a:t>स्थापन - नए उद्यमों में पूंजीगत परिसंपत्तियों की खरीद के लिए सिडबी विषयगत सहायता</a:t>
            </a:r>
            <a:br>
              <a:rPr lang="en-US" sz="2600">
                <a:effectLst/>
              </a:rPr>
            </a:br>
            <a:endParaRPr lang="en-US" sz="2600"/>
          </a:p>
        </p:txBody>
      </p:sp>
      <p:sp>
        <p:nvSpPr>
          <p:cNvPr id="4" name="TextBox 3">
            <a:extLst>
              <a:ext uri="{FF2B5EF4-FFF2-40B4-BE49-F238E27FC236}">
                <a16:creationId xmlns:a16="http://schemas.microsoft.com/office/drawing/2014/main" id="{5F80FE47-0854-663E-ACCA-6D168E93C572}"/>
              </a:ext>
            </a:extLst>
          </p:cNvPr>
          <p:cNvSpPr txBox="1"/>
          <p:nvPr/>
        </p:nvSpPr>
        <p:spPr>
          <a:xfrm>
            <a:off x="793661" y="2599509"/>
            <a:ext cx="4530898" cy="3639450"/>
          </a:xfrm>
          <a:prstGeom prst="rect">
            <a:avLst/>
          </a:prstGeom>
        </p:spPr>
        <p:txBody>
          <a:bodyPr vert="horz" lIns="91440" tIns="45720" rIns="91440" bIns="45720" rtlCol="0" anchor="ctr">
            <a:normAutofit/>
          </a:bodyPr>
          <a:lstStyle/>
          <a:p>
            <a:pPr indent="-228600">
              <a:lnSpc>
                <a:spcPct val="90000"/>
              </a:lnSpc>
              <a:spcAft>
                <a:spcPts val="800"/>
              </a:spcAft>
              <a:buFont typeface="Arial" panose="020B0604020202020204" pitchFamily="34" charset="0"/>
              <a:buChar char="•"/>
            </a:pPr>
            <a:r>
              <a:rPr lang="en-US" sz="2000">
                <a:effectLst/>
              </a:rPr>
              <a:t>ग्रीनफील्ड इकाइयों के लिए वित्तीय सहायता:</a:t>
            </a:r>
          </a:p>
          <a:p>
            <a:pPr marL="342900" lvl="0" indent="-228600">
              <a:lnSpc>
                <a:spcPct val="90000"/>
              </a:lnSpc>
              <a:buFont typeface="Arial" panose="020B0604020202020204" pitchFamily="34" charset="0"/>
              <a:buChar char="•"/>
            </a:pPr>
            <a:r>
              <a:rPr lang="en-US" sz="2000">
                <a:effectLst/>
              </a:rPr>
              <a:t>भूमि/औद्योगिक भूखंड के लिए</a:t>
            </a:r>
          </a:p>
          <a:p>
            <a:pPr marL="342900" lvl="0" indent="-228600">
              <a:lnSpc>
                <a:spcPct val="90000"/>
              </a:lnSpc>
              <a:buFont typeface="Arial" panose="020B0604020202020204" pitchFamily="34" charset="0"/>
              <a:buChar char="•"/>
            </a:pPr>
            <a:r>
              <a:rPr lang="en-US" sz="2000">
                <a:effectLst/>
              </a:rPr>
              <a:t>सिविल निर्माण के लिए</a:t>
            </a:r>
          </a:p>
          <a:p>
            <a:pPr marL="342900" lvl="0" indent="-228600">
              <a:lnSpc>
                <a:spcPct val="90000"/>
              </a:lnSpc>
              <a:spcAft>
                <a:spcPts val="800"/>
              </a:spcAft>
              <a:buFont typeface="Arial" panose="020B0604020202020204" pitchFamily="34" charset="0"/>
              <a:buChar char="•"/>
            </a:pPr>
            <a:r>
              <a:rPr lang="en-US" sz="2000">
                <a:effectLst/>
              </a:rPr>
              <a:t>पी एंड एम, उपकरण, एमएफए आदि के लिए</a:t>
            </a:r>
          </a:p>
          <a:p>
            <a:pPr indent="-228600">
              <a:lnSpc>
                <a:spcPct val="90000"/>
              </a:lnSpc>
              <a:spcAft>
                <a:spcPts val="800"/>
              </a:spcAft>
              <a:buFont typeface="Arial" panose="020B0604020202020204" pitchFamily="34" charset="0"/>
              <a:buChar char="•"/>
            </a:pPr>
            <a:r>
              <a:rPr lang="en-US" sz="2000">
                <a:effectLst/>
              </a:rPr>
              <a:t>पात्रता: </a:t>
            </a:r>
          </a:p>
          <a:p>
            <a:pPr indent="-228600">
              <a:lnSpc>
                <a:spcPct val="90000"/>
              </a:lnSpc>
              <a:spcAft>
                <a:spcPts val="800"/>
              </a:spcAft>
              <a:buFont typeface="Arial" panose="020B0604020202020204" pitchFamily="34" charset="0"/>
              <a:buChar char="•"/>
            </a:pPr>
            <a:r>
              <a:rPr lang="en-US" sz="2000">
                <a:effectLst/>
              </a:rPr>
              <a:t>1.नई संस्थाएँ/ग्रीनफ़ील्ड इकाइयाँ पात्र</a:t>
            </a:r>
          </a:p>
          <a:p>
            <a:pPr indent="-228600">
              <a:lnSpc>
                <a:spcPct val="90000"/>
              </a:lnSpc>
              <a:spcAft>
                <a:spcPts val="800"/>
              </a:spcAft>
              <a:buFont typeface="Arial" panose="020B0604020202020204" pitchFamily="34" charset="0"/>
              <a:buChar char="•"/>
            </a:pPr>
            <a:r>
              <a:rPr lang="en-US" sz="2000">
                <a:effectLst/>
              </a:rPr>
              <a:t>2.प्रमोटरों के पास न्यूनतम 5 वर्ष का व्यावसायिक अनुभव होना चाहिए</a:t>
            </a:r>
          </a:p>
          <a:p>
            <a:pPr indent="-228600">
              <a:lnSpc>
                <a:spcPct val="90000"/>
              </a:lnSpc>
              <a:spcAft>
                <a:spcPts val="800"/>
              </a:spcAft>
              <a:buFont typeface="Arial" panose="020B0604020202020204" pitchFamily="34" charset="0"/>
              <a:buChar char="•"/>
            </a:pPr>
            <a:r>
              <a:rPr lang="en-US" sz="2000">
                <a:effectLst/>
              </a:rPr>
              <a:t>3.प्रमोटर का योगदान - 25%</a:t>
            </a:r>
          </a:p>
        </p:txBody>
      </p:sp>
      <p:pic>
        <p:nvPicPr>
          <p:cNvPr id="5" name="Picture 4">
            <a:extLst>
              <a:ext uri="{FF2B5EF4-FFF2-40B4-BE49-F238E27FC236}">
                <a16:creationId xmlns:a16="http://schemas.microsoft.com/office/drawing/2014/main" id="{08C10494-9CD5-98A3-7F07-6626E9CC793E}"/>
              </a:ext>
            </a:extLst>
          </p:cNvPr>
          <p:cNvPicPr>
            <a:picLocks noChangeAspect="1"/>
          </p:cNvPicPr>
          <p:nvPr/>
        </p:nvPicPr>
        <p:blipFill rotWithShape="1">
          <a:blip r:embed="rId2"/>
          <a:srcRect l="5012" r="2712" b="-2"/>
          <a:stretch/>
        </p:blipFill>
        <p:spPr>
          <a:xfrm>
            <a:off x="5911532" y="2484255"/>
            <a:ext cx="5150277" cy="3714244"/>
          </a:xfrm>
          <a:prstGeom prst="rect">
            <a:avLst/>
          </a:prstGeom>
        </p:spPr>
      </p:pic>
    </p:spTree>
    <p:extLst>
      <p:ext uri="{BB962C8B-B14F-4D97-AF65-F5344CB8AC3E}">
        <p14:creationId xmlns:p14="http://schemas.microsoft.com/office/powerpoint/2010/main" val="194508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07C5-8F46-2517-10B4-019F84D15530}"/>
              </a:ext>
            </a:extLst>
          </p:cNvPr>
          <p:cNvSpPr>
            <a:spLocks noGrp="1"/>
          </p:cNvSpPr>
          <p:nvPr>
            <p:ph type="title"/>
          </p:nvPr>
        </p:nvSpPr>
        <p:spPr>
          <a:xfrm>
            <a:off x="603938" y="640081"/>
            <a:ext cx="2608655" cy="5257799"/>
          </a:xfrm>
        </p:spPr>
        <p:txBody>
          <a:bodyPr>
            <a:normAutofit/>
          </a:bodyPr>
          <a:lstStyle/>
          <a:p>
            <a:r>
              <a:rPr lang="hi-IN" sz="2800">
                <a:solidFill>
                  <a:srgbClr val="2C2C2C"/>
                </a:solidFill>
              </a:rPr>
              <a:t>एंड-टू-एंड ऊर्जा दक्षता (4ई) योजना</a:t>
            </a:r>
            <a:br>
              <a:rPr lang="en-IN" sz="2800">
                <a:solidFill>
                  <a:srgbClr val="2C2C2C"/>
                </a:solidFill>
              </a:rPr>
            </a:br>
            <a:br>
              <a:rPr lang="hi-IN" sz="2800">
                <a:solidFill>
                  <a:srgbClr val="2C2C2C"/>
                </a:solidFill>
              </a:rPr>
            </a:br>
            <a:r>
              <a:rPr lang="hi-IN" sz="2800">
                <a:solidFill>
                  <a:srgbClr val="2C2C2C"/>
                </a:solidFill>
              </a:rPr>
              <a:t>परियोजनाओं के प्रकार – </a:t>
            </a:r>
            <a:br>
              <a:rPr lang="en-IN" sz="2800">
                <a:solidFill>
                  <a:srgbClr val="2C2C2C"/>
                </a:solidFill>
              </a:rPr>
            </a:br>
            <a:r>
              <a:rPr lang="hi-IN" sz="2800">
                <a:solidFill>
                  <a:srgbClr val="2C2C2C"/>
                </a:solidFill>
              </a:rPr>
              <a:t>ऊर्जा दक्षता और कैप्टिव खपत के लिए सौर छत/जमीन पर स्थापित पीवी परियोजनाएं</a:t>
            </a:r>
            <a:endParaRPr lang="en-IN" sz="2800">
              <a:solidFill>
                <a:srgbClr val="2C2C2C"/>
              </a:solidFill>
            </a:endParaRPr>
          </a:p>
        </p:txBody>
      </p:sp>
      <p:pic>
        <p:nvPicPr>
          <p:cNvPr id="3" name="Picture 2">
            <a:extLst>
              <a:ext uri="{FF2B5EF4-FFF2-40B4-BE49-F238E27FC236}">
                <a16:creationId xmlns:a16="http://schemas.microsoft.com/office/drawing/2014/main" id="{9B41466A-6CDE-0C1C-33F4-5FBA14186FFC}"/>
              </a:ext>
            </a:extLst>
          </p:cNvPr>
          <p:cNvPicPr>
            <a:picLocks noChangeAspect="1"/>
          </p:cNvPicPr>
          <p:nvPr/>
        </p:nvPicPr>
        <p:blipFill rotWithShape="1">
          <a:blip r:embed="rId2"/>
          <a:srcRect l="9514" r="7831" b="-1"/>
          <a:stretch/>
        </p:blipFill>
        <p:spPr>
          <a:xfrm>
            <a:off x="4062964" y="942538"/>
            <a:ext cx="7163222" cy="4808332"/>
          </a:xfrm>
          <a:prstGeom prst="rect">
            <a:avLst/>
          </a:prstGeom>
          <a:effectLst/>
        </p:spPr>
      </p:pic>
    </p:spTree>
    <p:extLst>
      <p:ext uri="{BB962C8B-B14F-4D97-AF65-F5344CB8AC3E}">
        <p14:creationId xmlns:p14="http://schemas.microsoft.com/office/powerpoint/2010/main" val="66858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6ACA20-F1D2-B602-49B7-92D23D93209D}"/>
              </a:ext>
            </a:extLst>
          </p:cNvPr>
          <p:cNvPicPr>
            <a:picLocks noChangeAspect="1"/>
          </p:cNvPicPr>
          <p:nvPr/>
        </p:nvPicPr>
        <p:blipFill>
          <a:blip r:embed="rId2"/>
          <a:stretch>
            <a:fillRect/>
          </a:stretch>
        </p:blipFill>
        <p:spPr>
          <a:xfrm>
            <a:off x="477012" y="507673"/>
            <a:ext cx="11237976" cy="2146228"/>
          </a:xfrm>
          <a:prstGeom prst="rect">
            <a:avLst/>
          </a:prstGeom>
        </p:spPr>
      </p:pic>
      <p:graphicFrame>
        <p:nvGraphicFramePr>
          <p:cNvPr id="23" name="TextBox 7">
            <a:extLst>
              <a:ext uri="{FF2B5EF4-FFF2-40B4-BE49-F238E27FC236}">
                <a16:creationId xmlns:a16="http://schemas.microsoft.com/office/drawing/2014/main" id="{7A27F06F-8280-1805-B18A-8B35C6D51F9D}"/>
              </a:ext>
            </a:extLst>
          </p:cNvPr>
          <p:cNvGraphicFramePr/>
          <p:nvPr>
            <p:extLst>
              <p:ext uri="{D42A27DB-BD31-4B8C-83A1-F6EECF244321}">
                <p14:modId xmlns:p14="http://schemas.microsoft.com/office/powerpoint/2010/main" val="426590492"/>
              </p:ext>
            </p:extLst>
          </p:nvPr>
        </p:nvGraphicFramePr>
        <p:xfrm>
          <a:off x="477012" y="2653901"/>
          <a:ext cx="11237976" cy="3173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2872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2044</TotalTime>
  <Words>478</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Arial</vt:lpstr>
      <vt:lpstr>Calibri</vt:lpstr>
      <vt:lpstr>Mangal</vt:lpstr>
      <vt:lpstr>Nirmala UI</vt:lpstr>
      <vt:lpstr>Noto Sans</vt:lpstr>
      <vt:lpstr>Poppins</vt:lpstr>
      <vt:lpstr>Raleway-Italic</vt:lpstr>
      <vt:lpstr>Tw Cen MT</vt:lpstr>
      <vt:lpstr>Tw Cen MT Condensed</vt:lpstr>
      <vt:lpstr>Univers Condensed</vt:lpstr>
      <vt:lpstr>Wingdings 3</vt:lpstr>
      <vt:lpstr>Integral</vt:lpstr>
      <vt:lpstr>PowerPoint Presentation</vt:lpstr>
      <vt:lpstr> </vt:lpstr>
      <vt:lpstr>PowerPoint Presentation</vt:lpstr>
      <vt:lpstr>मिशन स्वावलंबन  उद्यमियों को सशक्त बनाना</vt:lpstr>
      <vt:lpstr>सिडबी एमएसएमई के सामने आने वाली विभिन्न गैर-वित्तीय चुनौतियों का समाधान करने के लिए उनके प्रचार और विकास में सक्रिय भूमिका निभाता है।   </vt:lpstr>
      <vt:lpstr>प्रत्यक्ष ऋण योजनाये </vt:lpstr>
      <vt:lpstr>स्थापन - नए उद्यमों में पूंजीगत परिसंपत्तियों की खरीद के लिए सिडबी विषयगत सहायता </vt:lpstr>
      <vt:lpstr>एंड-टू-एंड ऊर्जा दक्षता (4ई) योजना  परियोजनाओं के प्रकार –  ऊर्जा दक्षता और कैप्टिव खपत के लिए सौर छत/जमीन पर स्थापित पीवी परियोजनाएं</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 strategy in Aerospace &amp; Defence (A&amp;D) sector and development of MSMEs</dc:title>
  <dc:creator>Sumiran L Raj</dc:creator>
  <cp:lastModifiedBy>Rohitashwa Pateria</cp:lastModifiedBy>
  <cp:revision>119</cp:revision>
  <cp:lastPrinted>2023-07-21T06:07:12Z</cp:lastPrinted>
  <dcterms:created xsi:type="dcterms:W3CDTF">2021-11-02T08:36:16Z</dcterms:created>
  <dcterms:modified xsi:type="dcterms:W3CDTF">2024-01-19T08:39:58Z</dcterms:modified>
</cp:coreProperties>
</file>