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459" r:id="rId3"/>
    <p:sldId id="464" r:id="rId4"/>
    <p:sldId id="453" r:id="rId5"/>
    <p:sldId id="465" r:id="rId6"/>
    <p:sldId id="463" r:id="rId7"/>
    <p:sldId id="39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7EE8"/>
    <a:srgbClr val="0033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625" autoAdjust="0"/>
  </p:normalViewPr>
  <p:slideViewPr>
    <p:cSldViewPr snapToGrid="0">
      <p:cViewPr varScale="1">
        <p:scale>
          <a:sx n="63" d="100"/>
          <a:sy n="63" d="100"/>
        </p:scale>
        <p:origin x="6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648" cy="466725"/>
          </a:xfrm>
          <a:prstGeom prst="rect">
            <a:avLst/>
          </a:prstGeom>
        </p:spPr>
        <p:txBody>
          <a:bodyPr vert="horz" lIns="91501" tIns="45751" rIns="91501" bIns="45751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9" y="3"/>
            <a:ext cx="3038647" cy="466725"/>
          </a:xfrm>
          <a:prstGeom prst="rect">
            <a:avLst/>
          </a:prstGeom>
        </p:spPr>
        <p:txBody>
          <a:bodyPr vert="horz" lIns="91501" tIns="45751" rIns="91501" bIns="45751" rtlCol="0"/>
          <a:lstStyle>
            <a:lvl1pPr algn="r">
              <a:defRPr sz="1100"/>
            </a:lvl1pPr>
          </a:lstStyle>
          <a:p>
            <a:fld id="{FB358BB5-B3B0-469C-B7D5-4BDA99D32BDB}" type="datetimeFigureOut">
              <a:rPr lang="en-GB" smtClean="0"/>
              <a:pPr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648" cy="466725"/>
          </a:xfrm>
          <a:prstGeom prst="rect">
            <a:avLst/>
          </a:prstGeom>
        </p:spPr>
        <p:txBody>
          <a:bodyPr vert="horz" lIns="91501" tIns="45751" rIns="91501" bIns="45751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9" y="8829677"/>
            <a:ext cx="3038647" cy="466725"/>
          </a:xfrm>
          <a:prstGeom prst="rect">
            <a:avLst/>
          </a:prstGeom>
        </p:spPr>
        <p:txBody>
          <a:bodyPr vert="horz" lIns="91501" tIns="45751" rIns="91501" bIns="45751" rtlCol="0" anchor="b"/>
          <a:lstStyle>
            <a:lvl1pPr algn="r">
              <a:defRPr sz="1100"/>
            </a:lvl1pPr>
          </a:lstStyle>
          <a:p>
            <a:fld id="{C28E452C-F3EF-476D-B425-59F24ACC6F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53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1" cy="466434"/>
          </a:xfrm>
          <a:prstGeom prst="rect">
            <a:avLst/>
          </a:prstGeom>
        </p:spPr>
        <p:txBody>
          <a:bodyPr vert="horz" lIns="92507" tIns="46253" rIns="92507" bIns="4625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1" cy="466434"/>
          </a:xfrm>
          <a:prstGeom prst="rect">
            <a:avLst/>
          </a:prstGeom>
        </p:spPr>
        <p:txBody>
          <a:bodyPr vert="horz" lIns="92507" tIns="46253" rIns="92507" bIns="46253" rtlCol="0"/>
          <a:lstStyle>
            <a:lvl1pPr algn="r">
              <a:defRPr sz="1100"/>
            </a:lvl1pPr>
          </a:lstStyle>
          <a:p>
            <a:fld id="{A68D736E-813A-456E-A906-6AE4A681A5EE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80062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7" tIns="46253" rIns="92507" bIns="462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2507" tIns="46253" rIns="92507" bIns="462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1"/>
            <a:ext cx="3037841" cy="466432"/>
          </a:xfrm>
          <a:prstGeom prst="rect">
            <a:avLst/>
          </a:prstGeom>
        </p:spPr>
        <p:txBody>
          <a:bodyPr vert="horz" lIns="92507" tIns="46253" rIns="92507" bIns="4625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1"/>
            <a:ext cx="3037841" cy="466432"/>
          </a:xfrm>
          <a:prstGeom prst="rect">
            <a:avLst/>
          </a:prstGeom>
        </p:spPr>
        <p:txBody>
          <a:bodyPr vert="horz" lIns="92507" tIns="46253" rIns="92507" bIns="46253" rtlCol="0" anchor="b"/>
          <a:lstStyle>
            <a:lvl1pPr algn="r">
              <a:defRPr sz="1100"/>
            </a:lvl1pPr>
          </a:lstStyle>
          <a:p>
            <a:fld id="{60A76691-3648-4904-A06A-4570E8310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2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6691-3648-4904-A06A-4570E83100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720" y="3405809"/>
            <a:ext cx="6918960" cy="191263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99760"/>
            <a:ext cx="9144000" cy="462280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94C8-6E36-4DAD-AD0D-BF3049C8874B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F34A-D5F0-44F9-A89B-ECFCF9902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 or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94C8-6E36-4DAD-AD0D-BF3049C8874B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F34A-D5F0-44F9-A89B-ECFCF9902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0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94C8-6E36-4DAD-AD0D-BF3049C8874B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F34A-D5F0-44F9-A89B-ECFCF9902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838200" y="1838325"/>
            <a:ext cx="10515600" cy="3576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&amp; Pictu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94C8-6E36-4DAD-AD0D-BF3049C8874B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F34A-D5F0-44F9-A89B-ECFCF9902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39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910388"/>
          </a:xfrm>
          <a:prstGeom prst="rect">
            <a:avLst/>
          </a:prstGeom>
          <a:blipFill>
            <a:blip r:embed="rId2">
              <a:lum bright="70000" contrast="-70000"/>
            </a:blip>
            <a:stretch>
              <a:fillRect/>
            </a:stretch>
          </a:blipFill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338138"/>
            <a:ext cx="7604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3203" t="-5066"/>
          <a:stretch>
            <a:fillRect/>
          </a:stretch>
        </p:blipFill>
        <p:spPr bwMode="auto">
          <a:xfrm rot="10800000" flipV="1">
            <a:off x="-7620" y="1722644"/>
            <a:ext cx="12199620" cy="853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4394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416084"/>
            <a:ext cx="9602337" cy="13563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546850"/>
            <a:ext cx="12192000" cy="382588"/>
            <a:chOff x="0" y="6546850"/>
            <a:chExt cx="12192000" cy="382588"/>
          </a:xfrm>
        </p:grpSpPr>
        <p:pic>
          <p:nvPicPr>
            <p:cNvPr id="14" name="Picture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80174" b="-317"/>
            <a:stretch>
              <a:fillRect/>
            </a:stretch>
          </p:blipFill>
          <p:spPr bwMode="auto">
            <a:xfrm>
              <a:off x="0" y="6546850"/>
              <a:ext cx="1219200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Subtitle 2"/>
            <p:cNvSpPr txBox="1">
              <a:spLocks/>
            </p:cNvSpPr>
            <p:nvPr userDrawn="1"/>
          </p:nvSpPr>
          <p:spPr bwMode="auto">
            <a:xfrm>
              <a:off x="228806" y="6591300"/>
              <a:ext cx="11777662" cy="33178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hi-IN" sz="1600" b="1" dirty="0">
                  <a:solidFill>
                    <a:schemeClr val="bg1"/>
                  </a:solidFill>
                </a:rPr>
                <a:t>गाँव बढ़े </a:t>
              </a:r>
              <a:r>
                <a:rPr lang="en-US" sz="1600" b="1" dirty="0">
                  <a:solidFill>
                    <a:schemeClr val="bg1"/>
                  </a:solidFill>
                </a:rPr>
                <a:t>&gt;&gt; </a:t>
              </a:r>
              <a:r>
                <a:rPr lang="hi-IN" sz="1600" b="1" dirty="0">
                  <a:solidFill>
                    <a:schemeClr val="bg1"/>
                  </a:solidFill>
                </a:rPr>
                <a:t>तो देश बढ़े </a:t>
              </a:r>
              <a:r>
                <a:rPr lang="en-US" sz="1600" b="1" dirty="0"/>
                <a:t>	</a:t>
              </a:r>
              <a:r>
                <a:rPr lang="en-US" sz="1400" b="1" dirty="0">
                  <a:solidFill>
                    <a:schemeClr val="accent6"/>
                  </a:solidFill>
                </a:rPr>
                <a:t>www.nabard.org                           	/</a:t>
              </a:r>
              <a:r>
                <a:rPr lang="en-US" sz="1400" b="1" dirty="0" err="1">
                  <a:solidFill>
                    <a:schemeClr val="accent6"/>
                  </a:solidFill>
                </a:rPr>
                <a:t>nabardonline</a:t>
              </a:r>
              <a:r>
                <a:rPr lang="en-US" sz="1400" b="1" dirty="0">
                  <a:solidFill>
                    <a:schemeClr val="bg1"/>
                  </a:solidFill>
                </a:rPr>
                <a:t>	          Taking Rural India &gt;&gt; Forward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l" eaLnBrk="1" fontAlgn="auto" hangingPunct="1">
                <a:spcAft>
                  <a:spcPts val="0"/>
                </a:spcAft>
                <a:defRPr/>
              </a:pPr>
              <a:endParaRPr lang="en-US" sz="1400" u="sng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431" y="6651625"/>
              <a:ext cx="427037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359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94C8-6E36-4DAD-AD0D-BF3049C8874B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2F34A-D5F0-44F9-A89B-ECFCF9902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160" y="3342640"/>
            <a:ext cx="6754261" cy="1874824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+mj-lt"/>
              </a:rPr>
              <a:t>Govt. Schemes for Food Processing and Agri-Business</a:t>
            </a:r>
            <a:br>
              <a:rPr lang="en-US" sz="3600" b="1" dirty="0">
                <a:solidFill>
                  <a:srgbClr val="002060"/>
                </a:solidFill>
                <a:latin typeface="+mj-lt"/>
              </a:rPr>
            </a:b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Nagendra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Sharma</a:t>
            </a:r>
            <a:br>
              <a:rPr lang="en-US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Assistant General Manager (DD)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NABARD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6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0663" y="168353"/>
            <a:ext cx="11047976" cy="89606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Agriculture Infrastructure Fund (AIF)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789" y="1412763"/>
            <a:ext cx="10509724" cy="517064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Implementing agency – </a:t>
            </a:r>
            <a:r>
              <a:rPr lang="en-US" sz="2000" dirty="0" err="1">
                <a:solidFill>
                  <a:srgbClr val="0070C0"/>
                </a:solidFill>
              </a:rPr>
              <a:t>MoA&amp;FW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Type of subsidy – Interest subsidy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Eligible Entities – Individual, FPO, PACS, SHGs, JLGs, SHGs fed., APMCs, marketing societies  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Eligible Activities – Post harvest management projects/project for building community farming assets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Interest subvention – 3% (Loan </a:t>
            </a:r>
            <a:r>
              <a:rPr lang="en-US" sz="2000" dirty="0" err="1">
                <a:solidFill>
                  <a:srgbClr val="0070C0"/>
                </a:solidFill>
              </a:rPr>
              <a:t>upto</a:t>
            </a:r>
            <a:r>
              <a:rPr lang="en-US" sz="2000" dirty="0">
                <a:solidFill>
                  <a:srgbClr val="0070C0"/>
                </a:solidFill>
              </a:rPr>
              <a:t> Rs.200lakh)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Bank lending rate – </a:t>
            </a:r>
            <a:r>
              <a:rPr lang="en-US" sz="2000" dirty="0" smtClean="0">
                <a:solidFill>
                  <a:srgbClr val="0070C0"/>
                </a:solidFill>
              </a:rPr>
              <a:t>External Bench Mark </a:t>
            </a:r>
            <a:r>
              <a:rPr lang="en-US" sz="2000" dirty="0" smtClean="0">
                <a:solidFill>
                  <a:srgbClr val="0070C0"/>
                </a:solidFill>
              </a:rPr>
              <a:t>Linked Rate</a:t>
            </a:r>
            <a:r>
              <a:rPr lang="en-US" sz="2000" dirty="0" smtClean="0">
                <a:solidFill>
                  <a:srgbClr val="0070C0"/>
                </a:solidFill>
              </a:rPr>
              <a:t>+2</a:t>
            </a:r>
            <a:r>
              <a:rPr lang="en-US" sz="2000" dirty="0">
                <a:solidFill>
                  <a:srgbClr val="0070C0"/>
                </a:solidFill>
              </a:rPr>
              <a:t>%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Credit Guarantee </a:t>
            </a:r>
            <a:r>
              <a:rPr lang="en-US" sz="2000" dirty="0" smtClean="0">
                <a:solidFill>
                  <a:srgbClr val="0070C0"/>
                </a:solidFill>
              </a:rPr>
              <a:t>– CGTMSE (Credit guarantee fund trust for micro and small enterprise)</a:t>
            </a:r>
            <a:endParaRPr lang="en-US" sz="2000" dirty="0">
              <a:solidFill>
                <a:srgbClr val="0070C0"/>
              </a:solidFill>
            </a:endParaRP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Repayment- 7 years (Project period – 2020-21 to 2025-26)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Amount of loan minimum/maximum- no restriction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Process of subsidy -</a:t>
            </a:r>
          </a:p>
          <a:p>
            <a:pPr marL="536575" indent="-536575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4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0663" y="168353"/>
            <a:ext cx="11047976" cy="89606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</a:rPr>
              <a:t>Agri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-Clinic and Agri-Business Scheme (ACABC)</a:t>
            </a:r>
            <a:endParaRPr lang="en-IN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780" y="1412762"/>
            <a:ext cx="10385742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Implementing agency –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MoA&amp;FW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Type of subsidy – Capital subsidy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Eligible Entities – </a:t>
            </a:r>
            <a:r>
              <a:rPr lang="en-US" sz="2000" dirty="0">
                <a:solidFill>
                  <a:srgbClr val="FF0000"/>
                </a:solidFill>
              </a:rPr>
              <a:t>Individual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Eligible Activities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Agri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and allied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Project ceiling – Rs.20-25 lakh (Rs.100 lakh for group project)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Subsidy – 36 to 44%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Type of loan- Term +working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Repayment- 5-10 years. 3 years lock-in period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Other points – 1. Two months training at NTC. 2. Completion of project within 6 months. 3 benefit of subsidy for two times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Process of subsidy -</a:t>
            </a:r>
          </a:p>
          <a:p>
            <a:pPr marL="536575" indent="-536575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9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0663" y="182868"/>
            <a:ext cx="11047976" cy="89606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Animal Husbandry Infrastructure Development Fund (AHIDF)</a:t>
            </a:r>
            <a:endParaRPr lang="en-IN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806" y="1296648"/>
            <a:ext cx="10757690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Implementing agency- </a:t>
            </a:r>
            <a:r>
              <a:rPr lang="en-US" sz="2000" dirty="0" err="1">
                <a:solidFill>
                  <a:srgbClr val="92D050"/>
                </a:solidFill>
              </a:rPr>
              <a:t>MoFAH&amp;D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Type of subsidy – Interest subsidy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Eligible Entities – Individual, FPO, PLC, Section 8, MSME  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Eligible Activities – Dairy/meat processing and value addition, Feed plant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Interest subvention – 3%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Bank lending rate – </a:t>
            </a:r>
            <a:r>
              <a:rPr lang="en-US" sz="2000" dirty="0" smtClean="0">
                <a:solidFill>
                  <a:srgbClr val="92D050"/>
                </a:solidFill>
              </a:rPr>
              <a:t>BLR+2</a:t>
            </a:r>
            <a:r>
              <a:rPr lang="en-US" sz="2000" dirty="0">
                <a:solidFill>
                  <a:srgbClr val="92D050"/>
                </a:solidFill>
              </a:rPr>
              <a:t>%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CG- Available on 25% of the loan amount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Repayment- 8 years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Amount of loan minimum/maximum- no restriction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Process of subsidy -</a:t>
            </a:r>
          </a:p>
        </p:txBody>
      </p:sp>
    </p:spTree>
    <p:extLst>
      <p:ext uri="{BB962C8B-B14F-4D97-AF65-F5344CB8AC3E}">
        <p14:creationId xmlns:p14="http://schemas.microsoft.com/office/powerpoint/2010/main" val="390648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0663" y="168353"/>
            <a:ext cx="11047976" cy="89606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PM-Formalization of Micro Food Processing Enterprise (PM-FME)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63" y="1224077"/>
            <a:ext cx="10509724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Implementing agency – </a:t>
            </a:r>
            <a:r>
              <a:rPr lang="en-US" sz="2000" dirty="0" err="1">
                <a:solidFill>
                  <a:srgbClr val="FF0000"/>
                </a:solidFill>
              </a:rPr>
              <a:t>MoFPI</a:t>
            </a:r>
            <a:endParaRPr lang="en-US" sz="2000" dirty="0">
              <a:solidFill>
                <a:srgbClr val="FF0000"/>
              </a:solidFill>
            </a:endParaRP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Implementation period -2020-21 to 2024-25 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Type of subsidy – Capital subsidy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Eligible Entities – Individual, FPO, SHGs, Coop.  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Eligible Activities – new/upgradation processing unit, Common Facility </a:t>
            </a:r>
            <a:r>
              <a:rPr lang="en-US" sz="2000" dirty="0" err="1">
                <a:solidFill>
                  <a:srgbClr val="FF0000"/>
                </a:solidFill>
              </a:rPr>
              <a:t>centre</a:t>
            </a:r>
            <a:r>
              <a:rPr lang="en-US" sz="2000" dirty="0">
                <a:solidFill>
                  <a:srgbClr val="FF0000"/>
                </a:solidFill>
              </a:rPr>
              <a:t>, Seed Capital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Subsidy – 35% (Max Rs.10 lakh)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Credit Guarantee – </a:t>
            </a:r>
            <a:r>
              <a:rPr lang="en-US" sz="2000" dirty="0" smtClean="0">
                <a:solidFill>
                  <a:srgbClr val="FF0000"/>
                </a:solidFill>
              </a:rPr>
              <a:t>CGTMSE (Credit Guarantee Fund Trust For Micro and Small Enterprise)</a:t>
            </a:r>
            <a:endParaRPr lang="en-US" sz="2000" dirty="0">
              <a:solidFill>
                <a:srgbClr val="FF0000"/>
              </a:solidFill>
            </a:endParaRP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Lock-in period -  3 years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Amount of loan minimum/maximum- no restriction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Process of subsidy -</a:t>
            </a:r>
          </a:p>
        </p:txBody>
      </p:sp>
    </p:spTree>
    <p:extLst>
      <p:ext uri="{BB962C8B-B14F-4D97-AF65-F5344CB8AC3E}">
        <p14:creationId xmlns:p14="http://schemas.microsoft.com/office/powerpoint/2010/main" val="11122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0663" y="168353"/>
            <a:ext cx="11047976" cy="89606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Agriculture Marketing Infrastructure (AMI)</a:t>
            </a:r>
            <a:endParaRPr lang="en-IN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789" y="1296649"/>
            <a:ext cx="10509724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Implementing agency – </a:t>
            </a:r>
            <a:r>
              <a:rPr lang="en-US" sz="2000" dirty="0" err="1">
                <a:solidFill>
                  <a:srgbClr val="7030A0"/>
                </a:solidFill>
              </a:rPr>
              <a:t>MoA&amp;FW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Type of subsidy – Capital subsidy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Eligible Entities – Individual, FPO, NGOs, PACS, SHGs, JLGs, SHGs fed., APMCs, marketing federation, Panchayat, Companies, Coops.  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Eligible Activities – Storage and Non-storage infrastructure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Subsidy – 25-33.33%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Credit Guarantee – Yes/No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Lock-in period -  5 years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Amount of loan minimum/maximum- no restriction</a:t>
            </a:r>
          </a:p>
          <a:p>
            <a:pPr marL="536575" indent="-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Process of subsidy -</a:t>
            </a:r>
          </a:p>
        </p:txBody>
      </p:sp>
    </p:spTree>
    <p:extLst>
      <p:ext uri="{BB962C8B-B14F-4D97-AF65-F5344CB8AC3E}">
        <p14:creationId xmlns:p14="http://schemas.microsoft.com/office/powerpoint/2010/main" val="63507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95836" y="2681123"/>
            <a:ext cx="6719250" cy="986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kumimoji="0" lang="en-GB" sz="8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en-GB" sz="17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Thank You</a:t>
            </a:r>
            <a:endParaRPr kumimoji="0" lang="en-GB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3E6027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14013</TotalTime>
  <Words>439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</vt:lpstr>
      <vt:lpstr>Mangal</vt:lpstr>
      <vt:lpstr>Wingdings</vt:lpstr>
      <vt:lpstr>Office Theme</vt:lpstr>
      <vt:lpstr>Govt. Schemes for Food Processing and Agri-Business  Nagendra Sharma Assistant General Manager (DD) NABARD</vt:lpstr>
      <vt:lpstr>Agriculture Infrastructure Fund (AIF)</vt:lpstr>
      <vt:lpstr>Agri-Clinic and Agri-Business Scheme (ACABC)</vt:lpstr>
      <vt:lpstr>Animal Husbandry Infrastructure Development Fund (AHIDF)</vt:lpstr>
      <vt:lpstr>PM-Formalization of Micro Food Processing Enterprise (PM-FME)</vt:lpstr>
      <vt:lpstr>Agriculture Marketing Infrastructure (AMI)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Vasudev meena</dc:creator>
  <cp:lastModifiedBy>Admin</cp:lastModifiedBy>
  <cp:revision>429</cp:revision>
  <cp:lastPrinted>2021-12-28T00:43:58Z</cp:lastPrinted>
  <dcterms:created xsi:type="dcterms:W3CDTF">2017-05-12T07:04:56Z</dcterms:created>
  <dcterms:modified xsi:type="dcterms:W3CDTF">2024-01-19T14:58:57Z</dcterms:modified>
</cp:coreProperties>
</file>